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5"/>
  </p:notesMasterIdLst>
  <p:sldIdLst>
    <p:sldId id="256" r:id="rId2"/>
    <p:sldId id="259" r:id="rId3"/>
    <p:sldId id="260" r:id="rId4"/>
    <p:sldId id="265" r:id="rId5"/>
    <p:sldId id="268" r:id="rId6"/>
    <p:sldId id="269" r:id="rId7"/>
    <p:sldId id="262" r:id="rId8"/>
    <p:sldId id="261" r:id="rId9"/>
    <p:sldId id="263" r:id="rId10"/>
    <p:sldId id="264" r:id="rId11"/>
    <p:sldId id="266" r:id="rId12"/>
    <p:sldId id="270" r:id="rId13"/>
    <p:sldId id="271" r:id="rId1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99CC"/>
    <a:srgbClr val="CCCCFF"/>
    <a:srgbClr val="CEE0E6"/>
    <a:srgbClr val="FFCCCC"/>
    <a:srgbClr val="81D2E4"/>
    <a:srgbClr val="00999F"/>
    <a:srgbClr val="C6B4D8"/>
    <a:srgbClr val="66CCFF"/>
    <a:srgbClr val="CC99FF"/>
    <a:srgbClr val="9966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987" autoAdjust="0"/>
    <p:restoredTop sz="73852" autoAdjust="0"/>
  </p:normalViewPr>
  <p:slideViewPr>
    <p:cSldViewPr snapToGrid="0" showGuides="1">
      <p:cViewPr varScale="1">
        <p:scale>
          <a:sx n="80" d="100"/>
          <a:sy n="80" d="100"/>
        </p:scale>
        <p:origin x="162"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847B3A-322C-423C-AA05-A03F17168542}" type="datetimeFigureOut">
              <a:rPr lang="zh-CN" altLang="en-US" smtClean="0"/>
              <a:t>2023/7/20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521112-F3C9-4A64-92AB-31587332DF8C}" type="slidenum">
              <a:rPr lang="zh-CN" altLang="en-US" smtClean="0"/>
              <a:t>‹#›</a:t>
            </a:fld>
            <a:endParaRPr lang="zh-CN" altLang="en-US"/>
          </a:p>
        </p:txBody>
      </p:sp>
    </p:spTree>
    <p:extLst>
      <p:ext uri="{BB962C8B-B14F-4D97-AF65-F5344CB8AC3E}">
        <p14:creationId xmlns:p14="http://schemas.microsoft.com/office/powerpoint/2010/main" val="39751883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zh-CN" altLang="en-US" dirty="0"/>
              <a:t>大家好</a:t>
            </a:r>
            <a:endParaRPr lang="en-US" altLang="zh-CN" dirty="0"/>
          </a:p>
          <a:p>
            <a:pPr marL="228600" indent="-228600">
              <a:buAutoNum type="arabicPeriod"/>
            </a:pPr>
            <a:r>
              <a:rPr lang="zh-CN" altLang="en-US" dirty="0"/>
              <a:t>介绍一下生成领域与图像生成领域</a:t>
            </a:r>
            <a:endParaRPr lang="en-US" altLang="zh-CN" dirty="0"/>
          </a:p>
          <a:p>
            <a:pPr marL="228600" indent="-228600">
              <a:buAutoNum type="arabicPeriod"/>
            </a:pPr>
            <a:r>
              <a:rPr lang="zh-CN" altLang="en-US" dirty="0"/>
              <a:t>说明一下时间比较紧</a:t>
            </a:r>
            <a:r>
              <a:rPr lang="en-US" altLang="zh-CN" dirty="0"/>
              <a:t>,</a:t>
            </a:r>
            <a:r>
              <a:rPr lang="zh-CN" altLang="en-US" dirty="0"/>
              <a:t>自己学习的不够深刻</a:t>
            </a:r>
            <a:r>
              <a:rPr lang="en-US" altLang="zh-CN" dirty="0"/>
              <a:t>,</a:t>
            </a:r>
            <a:r>
              <a:rPr lang="zh-CN" altLang="en-US" dirty="0"/>
              <a:t>可能会有理解错误的地方</a:t>
            </a:r>
          </a:p>
        </p:txBody>
      </p:sp>
      <p:sp>
        <p:nvSpPr>
          <p:cNvPr id="4" name="灯片编号占位符 3"/>
          <p:cNvSpPr>
            <a:spLocks noGrp="1"/>
          </p:cNvSpPr>
          <p:nvPr>
            <p:ph type="sldNum" sz="quarter" idx="5"/>
          </p:nvPr>
        </p:nvSpPr>
        <p:spPr/>
        <p:txBody>
          <a:bodyPr/>
          <a:lstStyle/>
          <a:p>
            <a:fld id="{D6521112-F3C9-4A64-92AB-31587332DF8C}" type="slidenum">
              <a:rPr lang="zh-CN" altLang="en-US" smtClean="0"/>
              <a:t>1</a:t>
            </a:fld>
            <a:endParaRPr lang="zh-CN" altLang="en-US"/>
          </a:p>
        </p:txBody>
      </p:sp>
    </p:spTree>
    <p:extLst>
      <p:ext uri="{BB962C8B-B14F-4D97-AF65-F5344CB8AC3E}">
        <p14:creationId xmlns:p14="http://schemas.microsoft.com/office/powerpoint/2010/main" val="356850636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b="0" i="0" dirty="0" err="1">
                <a:solidFill>
                  <a:srgbClr val="121212"/>
                </a:solidFill>
                <a:effectLst/>
                <a:latin typeface="-apple-system"/>
              </a:rPr>
              <a:t>CrossAttention</a:t>
            </a:r>
            <a:r>
              <a:rPr lang="zh-CN" altLang="en-US" b="0" i="0" dirty="0">
                <a:solidFill>
                  <a:srgbClr val="121212"/>
                </a:solidFill>
                <a:effectLst/>
                <a:latin typeface="-apple-system"/>
              </a:rPr>
              <a:t>的</a:t>
            </a:r>
            <a:r>
              <a:rPr lang="en-US" altLang="zh-CN" b="0" i="0" dirty="0">
                <a:solidFill>
                  <a:srgbClr val="121212"/>
                </a:solidFill>
                <a:effectLst/>
                <a:latin typeface="-apple-system"/>
              </a:rPr>
              <a:t>query</a:t>
            </a:r>
            <a:r>
              <a:rPr lang="zh-CN" altLang="en-US" b="0" i="0" dirty="0">
                <a:solidFill>
                  <a:srgbClr val="121212"/>
                </a:solidFill>
                <a:effectLst/>
                <a:latin typeface="-apple-system"/>
              </a:rPr>
              <a:t>是</a:t>
            </a:r>
            <a:r>
              <a:rPr lang="en-US" altLang="zh-CN" b="0" i="0" dirty="0" err="1">
                <a:solidFill>
                  <a:srgbClr val="121212"/>
                </a:solidFill>
                <a:effectLst/>
                <a:latin typeface="-apple-system"/>
              </a:rPr>
              <a:t>UNet</a:t>
            </a:r>
            <a:r>
              <a:rPr lang="zh-CN" altLang="en-US" b="0" i="0" dirty="0">
                <a:solidFill>
                  <a:srgbClr val="121212"/>
                </a:solidFill>
                <a:effectLst/>
                <a:latin typeface="-apple-system"/>
              </a:rPr>
              <a:t>的中间特征，而</a:t>
            </a:r>
            <a:r>
              <a:rPr lang="en-US" altLang="zh-CN" b="0" i="0" dirty="0">
                <a:solidFill>
                  <a:srgbClr val="121212"/>
                </a:solidFill>
                <a:effectLst/>
                <a:latin typeface="-apple-system"/>
              </a:rPr>
              <a:t>key</a:t>
            </a:r>
            <a:r>
              <a:rPr lang="zh-CN" altLang="en-US" b="0" i="0" dirty="0">
                <a:solidFill>
                  <a:srgbClr val="121212"/>
                </a:solidFill>
                <a:effectLst/>
                <a:latin typeface="-apple-system"/>
              </a:rPr>
              <a:t>和</a:t>
            </a:r>
            <a:r>
              <a:rPr lang="en-US" altLang="zh-CN" b="0" i="0" dirty="0">
                <a:solidFill>
                  <a:srgbClr val="121212"/>
                </a:solidFill>
                <a:effectLst/>
                <a:latin typeface="-apple-system"/>
              </a:rPr>
              <a:t>value</a:t>
            </a:r>
            <a:r>
              <a:rPr lang="zh-CN" altLang="en-US" b="0" i="0" dirty="0">
                <a:solidFill>
                  <a:srgbClr val="121212"/>
                </a:solidFill>
                <a:effectLst/>
                <a:latin typeface="-apple-system"/>
              </a:rPr>
              <a:t>则是</a:t>
            </a:r>
            <a:r>
              <a:rPr lang="en-US" altLang="zh-CN" b="0" i="0" dirty="0">
                <a:solidFill>
                  <a:srgbClr val="121212"/>
                </a:solidFill>
                <a:effectLst/>
                <a:latin typeface="-apple-system"/>
              </a:rPr>
              <a:t>text embeddings;</a:t>
            </a: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ltLang="zh-CN" b="1" i="0" dirty="0">
                <a:solidFill>
                  <a:srgbClr val="121212"/>
                </a:solidFill>
                <a:effectLst/>
                <a:latin typeface="-apple-system"/>
              </a:rPr>
              <a:t>Classifier-Free Guidance</a:t>
            </a:r>
            <a:r>
              <a:rPr lang="zh-CN" altLang="en-US" b="0" i="0" dirty="0">
                <a:solidFill>
                  <a:srgbClr val="121212"/>
                </a:solidFill>
                <a:effectLst/>
                <a:latin typeface="-apple-system"/>
              </a:rPr>
              <a:t>（这里简称为</a:t>
            </a:r>
            <a:r>
              <a:rPr lang="en-US" altLang="zh-CN" b="0" i="0" dirty="0">
                <a:solidFill>
                  <a:srgbClr val="121212"/>
                </a:solidFill>
                <a:effectLst/>
                <a:latin typeface="-apple-system"/>
              </a:rPr>
              <a:t>CFG</a:t>
            </a:r>
            <a:r>
              <a:rPr lang="zh-CN" altLang="en-US" b="0" i="0" dirty="0">
                <a:solidFill>
                  <a:srgbClr val="121212"/>
                </a:solidFill>
                <a:effectLst/>
                <a:latin typeface="-apple-system"/>
              </a:rPr>
              <a:t>），所谓的</a:t>
            </a:r>
            <a:r>
              <a:rPr lang="en-US" altLang="zh-CN" b="0" i="0" dirty="0">
                <a:solidFill>
                  <a:srgbClr val="121212"/>
                </a:solidFill>
                <a:effectLst/>
                <a:latin typeface="-apple-system"/>
              </a:rPr>
              <a:t>CFG</a:t>
            </a:r>
            <a:r>
              <a:rPr lang="zh-CN" altLang="en-US" b="0" i="0" dirty="0">
                <a:solidFill>
                  <a:srgbClr val="121212"/>
                </a:solidFill>
                <a:effectLst/>
                <a:latin typeface="-apple-system"/>
              </a:rPr>
              <a:t>简单来说就是在训练条件扩散模型的同时也训练一个无条件的扩散模型</a:t>
            </a:r>
            <a:endParaRPr lang="zh-CN" altLang="en-US" dirty="0">
              <a:effectLst/>
            </a:endParaRPr>
          </a:p>
          <a:p>
            <a:pPr algn="l">
              <a:buFont typeface="Arial" panose="020B0604020202020204" pitchFamily="34" charset="0"/>
              <a:buNone/>
            </a:pPr>
            <a:endParaRPr lang="zh-CN" altLang="en-US" dirty="0">
              <a:effectLst/>
            </a:endParaRPr>
          </a:p>
        </p:txBody>
      </p:sp>
      <p:sp>
        <p:nvSpPr>
          <p:cNvPr id="4" name="灯片编号占位符 3"/>
          <p:cNvSpPr>
            <a:spLocks noGrp="1"/>
          </p:cNvSpPr>
          <p:nvPr>
            <p:ph type="sldNum" sz="quarter" idx="5"/>
          </p:nvPr>
        </p:nvSpPr>
        <p:spPr/>
        <p:txBody>
          <a:bodyPr/>
          <a:lstStyle/>
          <a:p>
            <a:fld id="{D6521112-F3C9-4A64-92AB-31587332DF8C}" type="slidenum">
              <a:rPr lang="zh-CN" altLang="en-US" smtClean="0"/>
              <a:t>10</a:t>
            </a:fld>
            <a:endParaRPr lang="zh-CN" altLang="en-US"/>
          </a:p>
        </p:txBody>
      </p:sp>
    </p:spTree>
    <p:extLst>
      <p:ext uri="{BB962C8B-B14F-4D97-AF65-F5344CB8AC3E}">
        <p14:creationId xmlns:p14="http://schemas.microsoft.com/office/powerpoint/2010/main" val="41683392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dirty="0">
                <a:effectLst/>
              </a:rPr>
              <a:t>和图生图基本的过程是一样的</a:t>
            </a:r>
            <a:r>
              <a:rPr lang="en-US" altLang="zh-CN" dirty="0">
                <a:effectLst/>
              </a:rPr>
              <a:t>,</a:t>
            </a:r>
            <a:r>
              <a:rPr lang="zh-CN" altLang="en-US" dirty="0">
                <a:effectLst/>
              </a:rPr>
              <a:t>不同之处在于</a:t>
            </a:r>
            <a:r>
              <a:rPr lang="en-US" altLang="zh-CN" dirty="0">
                <a:effectLst/>
              </a:rPr>
              <a:t>decoder</a:t>
            </a:r>
            <a:r>
              <a:rPr lang="zh-CN" altLang="en-US" dirty="0">
                <a:effectLst/>
              </a:rPr>
              <a:t>时每一次降噪后都把非</a:t>
            </a:r>
            <a:r>
              <a:rPr lang="en-US" altLang="zh-CN" dirty="0">
                <a:effectLst/>
              </a:rPr>
              <a:t>mask</a:t>
            </a:r>
            <a:r>
              <a:rPr lang="zh-CN" altLang="en-US" dirty="0">
                <a:effectLst/>
              </a:rPr>
              <a:t>区域用对应层次</a:t>
            </a:r>
            <a:r>
              <a:rPr lang="en-US" altLang="zh-CN" dirty="0">
                <a:effectLst/>
              </a:rPr>
              <a:t>encoder</a:t>
            </a:r>
            <a:r>
              <a:rPr lang="zh-CN" altLang="en-US" dirty="0">
                <a:effectLst/>
              </a:rPr>
              <a:t>替换</a:t>
            </a:r>
            <a:endParaRPr lang="en-US" altLang="zh-CN" dirty="0">
              <a:effectLst/>
            </a:endParaRPr>
          </a:p>
          <a:p>
            <a:pPr algn="l">
              <a:buFont typeface="Arial" panose="020B0604020202020204" pitchFamily="34" charset="0"/>
              <a:buNone/>
            </a:pPr>
            <a:r>
              <a:rPr lang="zh-CN" altLang="en-US" dirty="0">
                <a:effectLst/>
              </a:rPr>
              <a:t>这里甚至不需要</a:t>
            </a:r>
            <a:r>
              <a:rPr lang="en-US" altLang="zh-CN" dirty="0">
                <a:effectLst/>
              </a:rPr>
              <a:t>finetuning</a:t>
            </a:r>
          </a:p>
          <a:p>
            <a:pPr algn="l">
              <a:buFont typeface="Arial" panose="020B0604020202020204" pitchFamily="34" charset="0"/>
              <a:buNone/>
            </a:pPr>
            <a:endParaRPr lang="zh-CN" altLang="en-US" dirty="0">
              <a:effectLst/>
            </a:endParaRPr>
          </a:p>
        </p:txBody>
      </p:sp>
      <p:sp>
        <p:nvSpPr>
          <p:cNvPr id="4" name="灯片编号占位符 3"/>
          <p:cNvSpPr>
            <a:spLocks noGrp="1"/>
          </p:cNvSpPr>
          <p:nvPr>
            <p:ph type="sldNum" sz="quarter" idx="5"/>
          </p:nvPr>
        </p:nvSpPr>
        <p:spPr/>
        <p:txBody>
          <a:bodyPr/>
          <a:lstStyle/>
          <a:p>
            <a:fld id="{D6521112-F3C9-4A64-92AB-31587332DF8C}" type="slidenum">
              <a:rPr lang="zh-CN" altLang="en-US" smtClean="0"/>
              <a:t>11</a:t>
            </a:fld>
            <a:endParaRPr lang="zh-CN" altLang="en-US"/>
          </a:p>
        </p:txBody>
      </p:sp>
    </p:spTree>
    <p:extLst>
      <p:ext uri="{BB962C8B-B14F-4D97-AF65-F5344CB8AC3E}">
        <p14:creationId xmlns:p14="http://schemas.microsoft.com/office/powerpoint/2010/main" val="13076775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dirty="0">
                <a:effectLst/>
              </a:rPr>
              <a:t>用一个序列中前面的数据点预测下一个数据点</a:t>
            </a:r>
          </a:p>
        </p:txBody>
      </p:sp>
      <p:sp>
        <p:nvSpPr>
          <p:cNvPr id="4" name="灯片编号占位符 3"/>
          <p:cNvSpPr>
            <a:spLocks noGrp="1"/>
          </p:cNvSpPr>
          <p:nvPr>
            <p:ph type="sldNum" sz="quarter" idx="5"/>
          </p:nvPr>
        </p:nvSpPr>
        <p:spPr/>
        <p:txBody>
          <a:bodyPr/>
          <a:lstStyle/>
          <a:p>
            <a:fld id="{D6521112-F3C9-4A64-92AB-31587332DF8C}" type="slidenum">
              <a:rPr lang="zh-CN" altLang="en-US" smtClean="0"/>
              <a:t>12</a:t>
            </a:fld>
            <a:endParaRPr lang="zh-CN" altLang="en-US"/>
          </a:p>
        </p:txBody>
      </p:sp>
    </p:spTree>
    <p:extLst>
      <p:ext uri="{BB962C8B-B14F-4D97-AF65-F5344CB8AC3E}">
        <p14:creationId xmlns:p14="http://schemas.microsoft.com/office/powerpoint/2010/main" val="2799389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dirty="0">
                <a:effectLst/>
              </a:rPr>
              <a:t>传统的深度学习流程是在训练集上训练模型</a:t>
            </a:r>
            <a:r>
              <a:rPr lang="en-US" altLang="zh-CN" dirty="0">
                <a:effectLst/>
              </a:rPr>
              <a:t>,</a:t>
            </a:r>
            <a:r>
              <a:rPr lang="zh-CN" altLang="en-US" dirty="0">
                <a:effectLst/>
              </a:rPr>
              <a:t>然后使用训练好模型来完成特定任务</a:t>
            </a:r>
            <a:r>
              <a:rPr lang="en-US" altLang="zh-CN" dirty="0">
                <a:effectLst/>
              </a:rPr>
              <a:t>,</a:t>
            </a:r>
            <a:r>
              <a:rPr lang="zh-CN" altLang="en-US" dirty="0">
                <a:effectLst/>
              </a:rPr>
              <a:t>使用模型的时候是不考虑原始数据集中的数据的</a:t>
            </a:r>
            <a:r>
              <a:rPr lang="en-US" altLang="zh-CN" dirty="0">
                <a:effectLst/>
              </a:rPr>
              <a:t>.</a:t>
            </a:r>
          </a:p>
          <a:p>
            <a:pPr algn="l">
              <a:buFont typeface="Arial" panose="020B0604020202020204" pitchFamily="34" charset="0"/>
              <a:buNone/>
            </a:pPr>
            <a:endParaRPr lang="en-US" altLang="zh-CN" dirty="0">
              <a:effectLst/>
            </a:endParaRPr>
          </a:p>
          <a:p>
            <a:pPr algn="l">
              <a:buFont typeface="Arial" panose="020B0604020202020204" pitchFamily="34" charset="0"/>
              <a:buNone/>
            </a:pPr>
            <a:r>
              <a:rPr lang="zh-CN" altLang="en-US" dirty="0">
                <a:effectLst/>
              </a:rPr>
              <a:t>或者说</a:t>
            </a:r>
            <a:r>
              <a:rPr lang="en-US" altLang="zh-CN" dirty="0">
                <a:effectLst/>
              </a:rPr>
              <a:t>,</a:t>
            </a:r>
            <a:r>
              <a:rPr lang="zh-CN" altLang="en-US" dirty="0">
                <a:effectLst/>
              </a:rPr>
              <a:t>传统的做法可以类比成从书本中学习知识</a:t>
            </a:r>
            <a:r>
              <a:rPr lang="en-US" altLang="zh-CN" dirty="0">
                <a:effectLst/>
              </a:rPr>
              <a:t>,</a:t>
            </a:r>
            <a:r>
              <a:rPr lang="zh-CN" altLang="en-US" dirty="0">
                <a:effectLst/>
              </a:rPr>
              <a:t>然后不看书</a:t>
            </a:r>
            <a:r>
              <a:rPr lang="en-US" altLang="zh-CN" dirty="0">
                <a:effectLst/>
              </a:rPr>
              <a:t>,</a:t>
            </a:r>
            <a:r>
              <a:rPr lang="zh-CN" altLang="en-US" dirty="0">
                <a:effectLst/>
              </a:rPr>
              <a:t>闭卷考试</a:t>
            </a:r>
            <a:r>
              <a:rPr lang="en-US" altLang="zh-CN" dirty="0">
                <a:effectLst/>
              </a:rPr>
              <a:t>.</a:t>
            </a:r>
          </a:p>
          <a:p>
            <a:pPr algn="l">
              <a:buFont typeface="Arial" panose="020B0604020202020204" pitchFamily="34" charset="0"/>
              <a:buNone/>
            </a:pPr>
            <a:endParaRPr lang="en-US" altLang="zh-CN" dirty="0">
              <a:effectLst/>
            </a:endParaRPr>
          </a:p>
          <a:p>
            <a:pPr algn="l">
              <a:buFont typeface="Arial" panose="020B0604020202020204" pitchFamily="34" charset="0"/>
              <a:buNone/>
            </a:pPr>
            <a:r>
              <a:rPr lang="zh-CN" altLang="en-US" dirty="0">
                <a:effectLst/>
              </a:rPr>
              <a:t>现在</a:t>
            </a:r>
            <a:r>
              <a:rPr lang="en-US" altLang="zh-CN" dirty="0">
                <a:effectLst/>
              </a:rPr>
              <a:t>,</a:t>
            </a:r>
            <a:r>
              <a:rPr lang="zh-CN" altLang="en-US" dirty="0">
                <a:effectLst/>
              </a:rPr>
              <a:t>另一种做法</a:t>
            </a:r>
            <a:r>
              <a:rPr lang="en-US" altLang="zh-CN" dirty="0">
                <a:effectLst/>
              </a:rPr>
              <a:t>,</a:t>
            </a:r>
            <a:r>
              <a:rPr lang="zh-CN" altLang="en-US" dirty="0">
                <a:effectLst/>
              </a:rPr>
              <a:t>也就是我要说的</a:t>
            </a:r>
            <a:r>
              <a:rPr lang="en-US" altLang="zh-CN" dirty="0">
                <a:effectLst/>
              </a:rPr>
              <a:t>”</a:t>
            </a:r>
            <a:r>
              <a:rPr lang="zh-CN" altLang="en-US" dirty="0">
                <a:effectLst/>
              </a:rPr>
              <a:t>检索增强</a:t>
            </a:r>
            <a:r>
              <a:rPr lang="en-US" altLang="zh-CN" dirty="0">
                <a:effectLst/>
              </a:rPr>
              <a:t>”,</a:t>
            </a:r>
            <a:r>
              <a:rPr lang="zh-CN" altLang="en-US" dirty="0">
                <a:effectLst/>
              </a:rPr>
              <a:t>就相当于带着书去开卷考试</a:t>
            </a:r>
            <a:r>
              <a:rPr lang="en-US" altLang="zh-CN" dirty="0">
                <a:effectLst/>
              </a:rPr>
              <a:t>.</a:t>
            </a:r>
          </a:p>
          <a:p>
            <a:pPr algn="l">
              <a:buFont typeface="Arial" panose="020B0604020202020204" pitchFamily="34" charset="0"/>
              <a:buNone/>
            </a:pPr>
            <a:r>
              <a:rPr lang="zh-CN" altLang="en-US" dirty="0">
                <a:effectLst/>
              </a:rPr>
              <a:t>检索增强模型可以分成两部分</a:t>
            </a:r>
            <a:r>
              <a:rPr lang="en-US" altLang="zh-CN" dirty="0">
                <a:effectLst/>
              </a:rPr>
              <a:t>:</a:t>
            </a:r>
          </a:p>
          <a:p>
            <a:pPr marL="228600" indent="-228600" algn="l">
              <a:buFont typeface="Arial" panose="020B0604020202020204" pitchFamily="34" charset="0"/>
              <a:buAutoNum type="arabicPeriod"/>
            </a:pPr>
            <a:r>
              <a:rPr lang="zh-CN" altLang="en-US" dirty="0">
                <a:effectLst/>
              </a:rPr>
              <a:t>检索器</a:t>
            </a:r>
            <a:r>
              <a:rPr lang="en-US" altLang="zh-CN" dirty="0">
                <a:effectLst/>
              </a:rPr>
              <a:t>:</a:t>
            </a:r>
            <a:r>
              <a:rPr lang="zh-CN" altLang="en-US" dirty="0">
                <a:effectLst/>
              </a:rPr>
              <a:t>由用户输入到数据集中找到一批相关的数据</a:t>
            </a:r>
            <a:r>
              <a:rPr lang="en-US" altLang="zh-CN" dirty="0">
                <a:effectLst/>
              </a:rPr>
              <a:t>,</a:t>
            </a:r>
            <a:r>
              <a:rPr lang="zh-CN" altLang="en-US" dirty="0">
                <a:effectLst/>
              </a:rPr>
              <a:t>相关性算法是最大内积搜索</a:t>
            </a:r>
            <a:r>
              <a:rPr lang="en-US" altLang="zh-CN" dirty="0">
                <a:effectLst/>
              </a:rPr>
              <a:t>,</a:t>
            </a:r>
            <a:r>
              <a:rPr lang="zh-CN" altLang="en-US" dirty="0">
                <a:effectLst/>
              </a:rPr>
              <a:t>也就是余弦相似度那个</a:t>
            </a:r>
            <a:endParaRPr lang="en-US" altLang="zh-CN" dirty="0">
              <a:effectLst/>
            </a:endParaRPr>
          </a:p>
          <a:p>
            <a:pPr marL="228600" indent="-228600" algn="l">
              <a:buFont typeface="Arial" panose="020B0604020202020204" pitchFamily="34" charset="0"/>
              <a:buAutoNum type="arabicPeriod"/>
            </a:pPr>
            <a:r>
              <a:rPr lang="zh-CN" altLang="en-US" dirty="0">
                <a:effectLst/>
              </a:rPr>
              <a:t>生成器</a:t>
            </a:r>
            <a:r>
              <a:rPr lang="en-US" altLang="zh-CN" dirty="0">
                <a:effectLst/>
              </a:rPr>
              <a:t>:</a:t>
            </a:r>
            <a:r>
              <a:rPr lang="zh-CN" altLang="en-US" dirty="0">
                <a:effectLst/>
              </a:rPr>
              <a:t>接收用户输入和检索到的数据</a:t>
            </a:r>
            <a:r>
              <a:rPr lang="en-US" altLang="zh-CN" dirty="0">
                <a:effectLst/>
              </a:rPr>
              <a:t>,</a:t>
            </a:r>
            <a:r>
              <a:rPr lang="zh-CN" altLang="en-US" dirty="0">
                <a:effectLst/>
              </a:rPr>
              <a:t>生成输出</a:t>
            </a:r>
            <a:endParaRPr lang="en-US" altLang="zh-CN" dirty="0">
              <a:effectLst/>
            </a:endParaRPr>
          </a:p>
          <a:p>
            <a:pPr marL="228600" indent="-228600" algn="l">
              <a:buFont typeface="Arial" panose="020B0604020202020204" pitchFamily="34" charset="0"/>
              <a:buAutoNum type="arabicPeriod"/>
            </a:pPr>
            <a:endParaRPr lang="en-US" altLang="zh-CN" dirty="0">
              <a:effectLst/>
            </a:endParaRPr>
          </a:p>
          <a:p>
            <a:pPr marL="0" indent="0" algn="l">
              <a:buFont typeface="Arial" panose="020B0604020202020204" pitchFamily="34" charset="0"/>
              <a:buNone/>
            </a:pPr>
            <a:r>
              <a:rPr lang="en-US" altLang="zh-CN" dirty="0">
                <a:effectLst/>
              </a:rPr>
              <a:t>CM3leon</a:t>
            </a:r>
            <a:r>
              <a:rPr lang="zh-CN" altLang="en-US" dirty="0">
                <a:effectLst/>
              </a:rPr>
              <a:t>计算用户输入与数据集中的各多模态文档的相关性</a:t>
            </a:r>
            <a:r>
              <a:rPr lang="en-US" altLang="zh-CN" dirty="0">
                <a:effectLst/>
              </a:rPr>
              <a:t>,</a:t>
            </a:r>
            <a:r>
              <a:rPr lang="zh-CN" altLang="en-US" dirty="0">
                <a:effectLst/>
              </a:rPr>
              <a:t>实际上就是使用训练好的</a:t>
            </a:r>
            <a:r>
              <a:rPr lang="en-US" altLang="zh-CN" dirty="0">
                <a:effectLst/>
              </a:rPr>
              <a:t>Clip</a:t>
            </a:r>
            <a:r>
              <a:rPr lang="zh-CN" altLang="en-US" dirty="0">
                <a:effectLst/>
              </a:rPr>
              <a:t>生成文本与图像的特征编码</a:t>
            </a:r>
            <a:r>
              <a:rPr lang="en-US" altLang="zh-CN" dirty="0">
                <a:effectLst/>
              </a:rPr>
              <a:t>,</a:t>
            </a:r>
          </a:p>
          <a:p>
            <a:pPr marL="0" indent="0" algn="l">
              <a:buFont typeface="Arial" panose="020B0604020202020204" pitchFamily="34" charset="0"/>
              <a:buNone/>
            </a:pPr>
            <a:r>
              <a:rPr lang="zh-CN" altLang="en-US" dirty="0">
                <a:effectLst/>
              </a:rPr>
              <a:t>对于由文字和图像组成的多模态文档</a:t>
            </a:r>
            <a:r>
              <a:rPr lang="en-US" altLang="zh-CN" dirty="0">
                <a:effectLst/>
              </a:rPr>
              <a:t>,</a:t>
            </a:r>
            <a:r>
              <a:rPr lang="zh-CN" altLang="en-US" dirty="0">
                <a:effectLst/>
              </a:rPr>
              <a:t>将文本特征与图像特征平均一下作为该多模态文档的特征</a:t>
            </a:r>
            <a:r>
              <a:rPr lang="en-US" altLang="zh-CN" dirty="0">
                <a:effectLst/>
              </a:rPr>
              <a:t>.</a:t>
            </a:r>
          </a:p>
          <a:p>
            <a:pPr marL="0" indent="0" algn="l">
              <a:buFont typeface="Arial" panose="020B0604020202020204" pitchFamily="34" charset="0"/>
              <a:buNone/>
            </a:pPr>
            <a:r>
              <a:rPr lang="zh-CN" altLang="en-US" dirty="0">
                <a:effectLst/>
              </a:rPr>
              <a:t>具体来说</a:t>
            </a:r>
            <a:r>
              <a:rPr lang="en-US" altLang="zh-CN" dirty="0">
                <a:effectLst/>
              </a:rPr>
              <a:t>,</a:t>
            </a:r>
            <a:r>
              <a:rPr lang="zh-CN" altLang="en-US" dirty="0">
                <a:effectLst/>
              </a:rPr>
              <a:t>本文在选取一系列样本时除了考虑相关性</a:t>
            </a:r>
            <a:r>
              <a:rPr lang="en-US" altLang="zh-CN" dirty="0">
                <a:effectLst/>
              </a:rPr>
              <a:t>,</a:t>
            </a:r>
            <a:r>
              <a:rPr lang="zh-CN" altLang="en-US" dirty="0">
                <a:effectLst/>
              </a:rPr>
              <a:t>还会考虑模态和样本多样性</a:t>
            </a:r>
            <a:r>
              <a:rPr lang="en-US" altLang="zh-CN" dirty="0">
                <a:effectLst/>
              </a:rPr>
              <a:t>.</a:t>
            </a:r>
          </a:p>
          <a:p>
            <a:pPr marL="0" indent="0" algn="l">
              <a:buFont typeface="Arial" panose="020B0604020202020204" pitchFamily="34" charset="0"/>
              <a:buNone/>
            </a:pPr>
            <a:endParaRPr lang="en-US" altLang="zh-CN" dirty="0">
              <a:effectLst/>
            </a:endParaRPr>
          </a:p>
          <a:p>
            <a:pPr algn="l">
              <a:buFont typeface="Arial" panose="020B0604020202020204" pitchFamily="34" charset="0"/>
              <a:buNone/>
            </a:pPr>
            <a:endParaRPr lang="en-US" altLang="zh-CN" dirty="0">
              <a:effectLst/>
            </a:endParaRPr>
          </a:p>
          <a:p>
            <a:pPr algn="l">
              <a:buFont typeface="Arial" panose="020B0604020202020204" pitchFamily="34" charset="0"/>
              <a:buNone/>
            </a:pPr>
            <a:endParaRPr lang="zh-CN" altLang="en-US" dirty="0">
              <a:effectLst/>
            </a:endParaRPr>
          </a:p>
        </p:txBody>
      </p:sp>
      <p:sp>
        <p:nvSpPr>
          <p:cNvPr id="4" name="灯片编号占位符 3"/>
          <p:cNvSpPr>
            <a:spLocks noGrp="1"/>
          </p:cNvSpPr>
          <p:nvPr>
            <p:ph type="sldNum" sz="quarter" idx="5"/>
          </p:nvPr>
        </p:nvSpPr>
        <p:spPr/>
        <p:txBody>
          <a:bodyPr/>
          <a:lstStyle/>
          <a:p>
            <a:fld id="{D6521112-F3C9-4A64-92AB-31587332DF8C}" type="slidenum">
              <a:rPr lang="zh-CN" altLang="en-US" smtClean="0"/>
              <a:t>13</a:t>
            </a:fld>
            <a:endParaRPr lang="zh-CN" altLang="en-US"/>
          </a:p>
        </p:txBody>
      </p:sp>
    </p:spTree>
    <p:extLst>
      <p:ext uri="{BB962C8B-B14F-4D97-AF65-F5344CB8AC3E}">
        <p14:creationId xmlns:p14="http://schemas.microsoft.com/office/powerpoint/2010/main" val="65478229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VAE: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1" dirty="0">
                <a:effectLst/>
              </a:rPr>
              <a:t>AE(</a:t>
            </a:r>
            <a:r>
              <a:rPr lang="zh-CN" altLang="en-US" b="1" dirty="0">
                <a:effectLst/>
              </a:rPr>
              <a:t>介绍自回归</a:t>
            </a:r>
            <a:r>
              <a:rPr lang="en-US" altLang="zh-CN" b="1" dirty="0">
                <a:effectLst/>
              </a:rPr>
              <a:t>)-&gt;</a:t>
            </a:r>
            <a:r>
              <a:rPr lang="zh-CN" altLang="en-US" b="1" dirty="0">
                <a:effectLst/>
              </a:rPr>
              <a:t>生成器</a:t>
            </a:r>
            <a:r>
              <a:rPr lang="en-US" altLang="zh-CN" b="1" dirty="0">
                <a:effectLst/>
              </a:rPr>
              <a:t>(</a:t>
            </a:r>
            <a:r>
              <a:rPr lang="zh-CN" altLang="en-US" b="1" dirty="0">
                <a:effectLst/>
              </a:rPr>
              <a:t>编码器是压缩</a:t>
            </a:r>
            <a:r>
              <a:rPr lang="en-US" altLang="zh-CN" b="1" dirty="0">
                <a:effectLst/>
              </a:rPr>
              <a:t>)-&gt;</a:t>
            </a:r>
            <a:r>
              <a:rPr lang="zh-CN" altLang="en-US" b="1" dirty="0">
                <a:effectLst/>
              </a:rPr>
              <a:t>隐空间</a:t>
            </a:r>
            <a:r>
              <a:rPr lang="en-US" altLang="zh-CN" b="1" dirty="0">
                <a:effectLst/>
              </a:rPr>
              <a:t>-&gt;VAE</a:t>
            </a:r>
            <a:endParaRPr lang="en-US" altLang="zh-CN" sz="1200" b="1"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我们希望隐空间具有规则性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a:t>
            </a:r>
            <a:r>
              <a:rPr lang="en-US" altLang="zh-CN" sz="1200" kern="1200" dirty="0">
                <a:solidFill>
                  <a:schemeClr val="tx1"/>
                </a:solidFill>
                <a:effectLst/>
                <a:latin typeface="+mn-lt"/>
                <a:ea typeface="+mn-ea"/>
                <a:cs typeface="+mn-cs"/>
              </a:rPr>
              <a:t>:</a:t>
            </a:r>
          </a:p>
          <a:p>
            <a:pPr algn="l">
              <a:buFont typeface="Arial" panose="020B0604020202020204" pitchFamily="34" charset="0"/>
              <a:buChar char="•"/>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连续性：两个相邻点解码后的内容不应完全不同</a:t>
            </a:r>
          </a:p>
          <a:p>
            <a:pPr algn="l">
              <a:buFont typeface="Arial" panose="020B0604020202020204" pitchFamily="34" charset="0"/>
              <a:buChar char="•"/>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完整性：解码后的内容应是有意义的</a:t>
            </a: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然而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自编码器仅以减小损失为训练目标，</a:t>
            </a:r>
            <a:r>
              <a:rPr lang="zh-CN" altLang="en-US" dirty="0">
                <a:effectLst/>
              </a:rPr>
              <a:t>会尽可能地利用过拟合完成其目标，不关心隐空间如何组织。</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所以</a:t>
            </a:r>
            <a:r>
              <a:rPr lang="en-US" altLang="zh-CN" dirty="0">
                <a:effectLst/>
              </a:rPr>
              <a:t>,VAE</a:t>
            </a:r>
            <a:r>
              <a:rPr lang="zh-CN" altLang="en-US" sz="1200" kern="1200" dirty="0">
                <a:solidFill>
                  <a:schemeClr val="tx1"/>
                </a:solidFill>
                <a:effectLst/>
                <a:latin typeface="+mn-lt"/>
                <a:ea typeface="+mn-ea"/>
                <a:cs typeface="+mn-cs"/>
              </a:rPr>
              <a:t>不再将输入编码为隐空间中的单个点，而是将其编码为隐空间中的概率分布</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并将该概率分布拉向高斯分布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以该分布和高斯分布的</a:t>
            </a:r>
            <a:r>
              <a:rPr lang="en-US" altLang="zh-CN" sz="1200" kern="1200" dirty="0">
                <a:solidFill>
                  <a:schemeClr val="tx1"/>
                </a:solidFill>
                <a:effectLst/>
                <a:latin typeface="+mn-lt"/>
                <a:ea typeface="+mn-ea"/>
                <a:cs typeface="+mn-cs"/>
              </a:rPr>
              <a:t>KL</a:t>
            </a:r>
            <a:r>
              <a:rPr lang="zh-CN" altLang="en-US" sz="1200" kern="1200" dirty="0">
                <a:solidFill>
                  <a:schemeClr val="tx1"/>
                </a:solidFill>
                <a:effectLst/>
                <a:latin typeface="+mn-lt"/>
                <a:ea typeface="+mn-ea"/>
                <a:cs typeface="+mn-cs"/>
              </a:rPr>
              <a:t>散度为损失</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这样做的目的是保证</a:t>
            </a:r>
            <a:r>
              <a:rPr lang="en-US" altLang="zh-CN" sz="1200" kern="1200" dirty="0">
                <a:solidFill>
                  <a:schemeClr val="tx1"/>
                </a:solidFill>
                <a:effectLst/>
                <a:latin typeface="+mn-lt"/>
                <a:ea typeface="+mn-ea"/>
                <a:cs typeface="+mn-cs"/>
              </a:rPr>
              <a:t>:</a:t>
            </a:r>
          </a:p>
          <a:p>
            <a:pPr algn="l">
              <a:buFont typeface="Arial" panose="020B0604020202020204" pitchFamily="34" charset="0"/>
              <a:buChar char="•"/>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均值接近</a:t>
            </a:r>
            <a:r>
              <a:rPr lang="en-US" altLang="zh-CN" b="0" i="0" u="none" strike="noStrike" dirty="0">
                <a:solidFill>
                  <a:srgbClr val="000000"/>
                </a:solidFill>
                <a:effectLst/>
                <a:latin typeface="Microsoft YaHei" panose="020B0503020204020204" pitchFamily="34" charset="-122"/>
                <a:ea typeface="Microsoft YaHei" panose="020B0503020204020204" pitchFamily="34" charset="-122"/>
              </a:rPr>
              <a:t>0</a:t>
            </a: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：防止分布彼此相距太远</a:t>
            </a:r>
          </a:p>
          <a:p>
            <a:pPr algn="l">
              <a:buFont typeface="Arial" panose="020B0604020202020204" pitchFamily="34" charset="0"/>
              <a:buChar char="•"/>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协方差矩阵接近单位阵：防止出现单点分布（协方差太小）</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kern="1200" dirty="0">
                <a:solidFill>
                  <a:schemeClr val="tx1"/>
                </a:solidFill>
                <a:effectLst/>
                <a:latin typeface="+mn-lt"/>
                <a:ea typeface="+mn-ea"/>
                <a:cs typeface="+mn-cs"/>
              </a:rPr>
              <a:t>GAN:</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1" kern="1200" dirty="0">
                <a:solidFill>
                  <a:schemeClr val="tx1"/>
                </a:solidFill>
                <a:effectLst/>
                <a:latin typeface="+mn-lt"/>
                <a:ea typeface="+mn-ea"/>
                <a:cs typeface="+mn-cs"/>
              </a:rPr>
              <a:t>包括生成器和判别器</a:t>
            </a:r>
            <a:r>
              <a:rPr lang="en-US" altLang="zh-CN" sz="1200" b="1" kern="1200" dirty="0">
                <a:solidFill>
                  <a:schemeClr val="tx1"/>
                </a:solidFill>
                <a:effectLst/>
                <a:latin typeface="+mn-lt"/>
                <a:ea typeface="+mn-ea"/>
                <a:cs typeface="+mn-cs"/>
              </a:rPr>
              <a:t>-&gt;</a:t>
            </a:r>
            <a:r>
              <a:rPr lang="zh-CN" altLang="en-US" sz="1200" b="1" kern="1200" dirty="0">
                <a:solidFill>
                  <a:schemeClr val="tx1"/>
                </a:solidFill>
                <a:effectLst/>
                <a:latin typeface="+mn-lt"/>
                <a:ea typeface="+mn-ea"/>
                <a:cs typeface="+mn-cs"/>
              </a:rPr>
              <a:t>警察小偷</a:t>
            </a:r>
            <a:r>
              <a:rPr lang="en-US" altLang="zh-CN" sz="1200" b="1" kern="1200" dirty="0">
                <a:solidFill>
                  <a:schemeClr val="tx1"/>
                </a:solidFill>
                <a:effectLst/>
                <a:latin typeface="+mn-lt"/>
                <a:ea typeface="+mn-ea"/>
                <a:cs typeface="+mn-cs"/>
              </a:rPr>
              <a:t>-&gt;</a:t>
            </a:r>
            <a:r>
              <a:rPr lang="zh-CN" altLang="en-US" sz="1200" b="1" kern="1200" dirty="0">
                <a:solidFill>
                  <a:schemeClr val="tx1"/>
                </a:solidFill>
                <a:effectLst/>
                <a:latin typeface="+mn-lt"/>
                <a:ea typeface="+mn-ea"/>
                <a:cs typeface="+mn-cs"/>
              </a:rPr>
              <a:t>训练步骤</a:t>
            </a:r>
            <a:r>
              <a:rPr lang="en-US" altLang="zh-CN" sz="1200" b="1" kern="1200" dirty="0">
                <a:solidFill>
                  <a:schemeClr val="tx1"/>
                </a:solidFill>
                <a:effectLst/>
                <a:latin typeface="+mn-lt"/>
                <a:ea typeface="+mn-ea"/>
                <a:cs typeface="+mn-cs"/>
              </a:rPr>
              <a:t>-&gt;</a:t>
            </a:r>
            <a:r>
              <a:rPr lang="zh-CN" altLang="en-US" sz="1200" b="1" kern="1200" dirty="0">
                <a:solidFill>
                  <a:schemeClr val="tx1"/>
                </a:solidFill>
                <a:effectLst/>
                <a:latin typeface="+mn-lt"/>
                <a:ea typeface="+mn-ea"/>
                <a:cs typeface="+mn-cs"/>
              </a:rPr>
              <a:t>生成器</a:t>
            </a:r>
            <a:endParaRPr lang="en-US" altLang="zh-CN" sz="1200" b="1" kern="1200" dirty="0">
              <a:solidFill>
                <a:schemeClr val="tx1"/>
              </a:solidFill>
              <a:effectLst/>
              <a:latin typeface="+mn-lt"/>
              <a:ea typeface="+mn-ea"/>
              <a:cs typeface="+mn-cs"/>
            </a:endParaRPr>
          </a:p>
          <a:p>
            <a:pPr algn="l">
              <a:buFont typeface="Arial" panose="020B0604020202020204" pitchFamily="34" charset="0"/>
              <a:buNone/>
            </a:pPr>
            <a:r>
              <a:rPr lang="en-US" altLang="zh-CN" b="0" i="0" u="none" strike="noStrike" dirty="0">
                <a:solidFill>
                  <a:srgbClr val="000000"/>
                </a:solidFill>
                <a:effectLst/>
                <a:latin typeface="Microsoft YaHei" panose="020B0503020204020204" pitchFamily="34" charset="-122"/>
                <a:ea typeface="Microsoft YaHei" panose="020B0503020204020204" pitchFamily="34" charset="-122"/>
              </a:rPr>
              <a:t>Score</a:t>
            </a: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是判定为真实图像的概率</a:t>
            </a:r>
            <a:endParaRPr lang="en-US" altLang="zh-CN" b="0" i="0" u="none" strike="noStrike" dirty="0">
              <a:solidFill>
                <a:srgbClr val="000000"/>
              </a:solidFill>
              <a:effectLst/>
              <a:latin typeface="Microsoft YaHei" panose="020B0503020204020204" pitchFamily="34" charset="-122"/>
              <a:ea typeface="Microsoft YaHei" panose="020B0503020204020204" pitchFamily="34" charset="-122"/>
            </a:endParaRPr>
          </a:p>
          <a:p>
            <a:pPr algn="l">
              <a:buFont typeface="Arial" panose="020B0604020202020204" pitchFamily="34" charset="0"/>
              <a:buNone/>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对于生成图像，</a:t>
            </a:r>
            <a:r>
              <a:rPr lang="en-US" altLang="zh-CN" b="0" i="0" u="none" strike="noStrike" dirty="0">
                <a:solidFill>
                  <a:srgbClr val="000000"/>
                </a:solidFill>
                <a:effectLst/>
                <a:latin typeface="Microsoft YaHei" panose="020B0503020204020204" pitchFamily="34" charset="-122"/>
                <a:ea typeface="Microsoft YaHei" panose="020B0503020204020204" pitchFamily="34" charset="-122"/>
              </a:rPr>
              <a:t>G</a:t>
            </a: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希望得分越高越好，而</a:t>
            </a:r>
            <a:r>
              <a:rPr lang="en-US" altLang="zh-CN" b="0" i="0" u="none" strike="noStrike" dirty="0">
                <a:solidFill>
                  <a:srgbClr val="000000"/>
                </a:solidFill>
                <a:effectLst/>
                <a:latin typeface="Microsoft YaHei" panose="020B0503020204020204" pitchFamily="34" charset="-122"/>
                <a:ea typeface="Microsoft YaHei" panose="020B0503020204020204" pitchFamily="34" charset="-122"/>
              </a:rPr>
              <a:t>D</a:t>
            </a: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希望得分越低越好</a:t>
            </a:r>
          </a:p>
          <a:p>
            <a:pPr algn="l">
              <a:buFont typeface="Arial" panose="020B0604020202020204" pitchFamily="34" charset="0"/>
              <a:buNone/>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对于真实图像，</a:t>
            </a:r>
            <a:r>
              <a:rPr lang="en-US" altLang="zh-CN" b="0" i="0" u="none" strike="noStrike" dirty="0">
                <a:solidFill>
                  <a:srgbClr val="000000"/>
                </a:solidFill>
                <a:effectLst/>
                <a:latin typeface="Microsoft YaHei" panose="020B0503020204020204" pitchFamily="34" charset="-122"/>
                <a:ea typeface="Microsoft YaHei" panose="020B0503020204020204" pitchFamily="34" charset="-122"/>
              </a:rPr>
              <a:t>D</a:t>
            </a: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希望得分越高越好</a:t>
            </a:r>
            <a:endParaRPr lang="en-US" altLang="zh-CN" b="0" i="0" u="none" strike="noStrike" dirty="0">
              <a:solidFill>
                <a:srgbClr val="000000"/>
              </a:solidFill>
              <a:effectLst/>
              <a:latin typeface="Microsoft YaHei" panose="020B0503020204020204" pitchFamily="34" charset="-122"/>
              <a:ea typeface="Microsoft YaHei" panose="020B0503020204020204" pitchFamily="34" charset="-122"/>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b="1" dirty="0">
                <a:effectLst/>
              </a:rPr>
              <a:t>相对于</a:t>
            </a:r>
            <a:r>
              <a:rPr lang="en-US" altLang="zh-CN" b="1" dirty="0">
                <a:effectLst/>
              </a:rPr>
              <a:t>GAN</a:t>
            </a:r>
            <a:r>
              <a:rPr lang="zh-CN" altLang="en-US" b="1" dirty="0">
                <a:effectLst/>
              </a:rPr>
              <a:t>，</a:t>
            </a:r>
            <a:r>
              <a:rPr lang="en-US" altLang="zh-CN" b="1" dirty="0" err="1">
                <a:effectLst/>
              </a:rPr>
              <a:t>AutoEncoder</a:t>
            </a:r>
            <a:r>
              <a:rPr lang="zh-CN" altLang="en-US" b="1" dirty="0">
                <a:effectLst/>
              </a:rPr>
              <a:t>生成的图像稳定但模糊。</a:t>
            </a:r>
            <a:endParaRPr lang="en-US" altLang="zh-CN" b="1" dirty="0">
              <a:effectLst/>
            </a:endParaRPr>
          </a:p>
          <a:p>
            <a:pPr algn="l">
              <a:buFont typeface="Arial" panose="020B0604020202020204" pitchFamily="34" charset="0"/>
              <a:buChar char="•"/>
            </a:pPr>
            <a:endParaRPr lang="zh-CN" altLang="en-US" dirty="0">
              <a:effectLst/>
            </a:endParaRPr>
          </a:p>
        </p:txBody>
      </p:sp>
      <p:sp>
        <p:nvSpPr>
          <p:cNvPr id="4" name="灯片编号占位符 3"/>
          <p:cNvSpPr>
            <a:spLocks noGrp="1"/>
          </p:cNvSpPr>
          <p:nvPr>
            <p:ph type="sldNum" sz="quarter" idx="5"/>
          </p:nvPr>
        </p:nvSpPr>
        <p:spPr/>
        <p:txBody>
          <a:bodyPr/>
          <a:lstStyle/>
          <a:p>
            <a:fld id="{D6521112-F3C9-4A64-92AB-31587332DF8C}" type="slidenum">
              <a:rPr lang="zh-CN" altLang="en-US" smtClean="0"/>
              <a:t>2</a:t>
            </a:fld>
            <a:endParaRPr lang="zh-CN" altLang="en-US"/>
          </a:p>
        </p:txBody>
      </p:sp>
    </p:spTree>
    <p:extLst>
      <p:ext uri="{BB962C8B-B14F-4D97-AF65-F5344CB8AC3E}">
        <p14:creationId xmlns:p14="http://schemas.microsoft.com/office/powerpoint/2010/main" val="3404776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dirty="0">
                <a:effectLst/>
              </a:rPr>
              <a:t>编码</a:t>
            </a:r>
            <a:r>
              <a:rPr lang="en-US" altLang="zh-CN" dirty="0">
                <a:effectLst/>
              </a:rPr>
              <a:t>-&gt;</a:t>
            </a:r>
            <a:r>
              <a:rPr lang="zh-CN" altLang="en-US" dirty="0">
                <a:effectLst/>
              </a:rPr>
              <a:t>扩散过程</a:t>
            </a:r>
            <a:r>
              <a:rPr lang="en-US" altLang="zh-CN" dirty="0">
                <a:effectLst/>
              </a:rPr>
              <a:t>,-&gt;</a:t>
            </a:r>
            <a:r>
              <a:rPr lang="zh-CN" altLang="en-US" dirty="0">
                <a:effectLst/>
              </a:rPr>
              <a:t>文本特征注入过程</a:t>
            </a:r>
            <a:r>
              <a:rPr lang="en-US" altLang="zh-CN" dirty="0">
                <a:effectLst/>
              </a:rPr>
              <a:t>-&gt;</a:t>
            </a:r>
            <a:r>
              <a:rPr lang="zh-CN" altLang="en-US" dirty="0">
                <a:effectLst/>
              </a:rPr>
              <a:t>降噪过程</a:t>
            </a:r>
            <a:r>
              <a:rPr lang="en-US" altLang="zh-CN" dirty="0">
                <a:effectLst/>
              </a:rPr>
              <a:t>(</a:t>
            </a:r>
            <a:r>
              <a:rPr lang="zh-CN" altLang="en-US" dirty="0">
                <a:effectLst/>
              </a:rPr>
              <a:t>介绍一下降噪自编码器</a:t>
            </a:r>
            <a:r>
              <a:rPr lang="en-US" altLang="zh-CN" dirty="0">
                <a:effectLst/>
              </a:rPr>
              <a:t>,NILM)-&gt;</a:t>
            </a:r>
            <a:r>
              <a:rPr lang="zh-CN" altLang="en-US" dirty="0">
                <a:effectLst/>
              </a:rPr>
              <a:t>解码</a:t>
            </a:r>
          </a:p>
        </p:txBody>
      </p:sp>
      <p:sp>
        <p:nvSpPr>
          <p:cNvPr id="4" name="灯片编号占位符 3"/>
          <p:cNvSpPr>
            <a:spLocks noGrp="1"/>
          </p:cNvSpPr>
          <p:nvPr>
            <p:ph type="sldNum" sz="quarter" idx="5"/>
          </p:nvPr>
        </p:nvSpPr>
        <p:spPr/>
        <p:txBody>
          <a:bodyPr/>
          <a:lstStyle/>
          <a:p>
            <a:fld id="{D6521112-F3C9-4A64-92AB-31587332DF8C}" type="slidenum">
              <a:rPr lang="zh-CN" altLang="en-US" smtClean="0"/>
              <a:t>3</a:t>
            </a:fld>
            <a:endParaRPr lang="zh-CN" altLang="en-US"/>
          </a:p>
        </p:txBody>
      </p:sp>
    </p:spTree>
    <p:extLst>
      <p:ext uri="{BB962C8B-B14F-4D97-AF65-F5344CB8AC3E}">
        <p14:creationId xmlns:p14="http://schemas.microsoft.com/office/powerpoint/2010/main" val="5055283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dirty="0">
                <a:effectLst/>
              </a:rPr>
              <a:t>Latent</a:t>
            </a:r>
            <a:r>
              <a:rPr lang="zh-CN" altLang="en-US" dirty="0">
                <a:effectLst/>
              </a:rPr>
              <a:t>来自输入图像</a:t>
            </a:r>
            <a:r>
              <a:rPr lang="en-US" altLang="zh-CN" dirty="0">
                <a:effectLst/>
              </a:rPr>
              <a:t>,</a:t>
            </a:r>
            <a:r>
              <a:rPr lang="zh-CN" altLang="en-US" dirty="0">
                <a:effectLst/>
              </a:rPr>
              <a:t>事实上可以通过一个比例控制加噪声的程度</a:t>
            </a:r>
            <a:r>
              <a:rPr lang="en-US" altLang="zh-CN" dirty="0">
                <a:effectLst/>
              </a:rPr>
              <a:t>,</a:t>
            </a:r>
            <a:r>
              <a:rPr lang="zh-CN" altLang="en-US" dirty="0">
                <a:effectLst/>
              </a:rPr>
              <a:t>噪声程度越大对图像的破坏越大</a:t>
            </a:r>
            <a:r>
              <a:rPr lang="en-US" altLang="zh-CN" dirty="0">
                <a:effectLst/>
              </a:rPr>
              <a:t>,</a:t>
            </a:r>
            <a:r>
              <a:rPr lang="zh-CN" altLang="en-US" dirty="0">
                <a:effectLst/>
              </a:rPr>
              <a:t>上限就是随机噪声</a:t>
            </a:r>
            <a:endParaRPr lang="en-US" altLang="zh-CN" dirty="0">
              <a:effectLst/>
            </a:endParaRPr>
          </a:p>
          <a:p>
            <a:pPr algn="l">
              <a:buFont typeface="Arial" panose="020B0604020202020204" pitchFamily="34" charset="0"/>
              <a:buNone/>
            </a:pPr>
            <a:r>
              <a:rPr lang="zh-CN" altLang="en-US" dirty="0">
                <a:effectLst/>
              </a:rPr>
              <a:t>这里也是依赖文本提示的</a:t>
            </a:r>
            <a:endParaRPr lang="en-US" altLang="zh-CN" dirty="0">
              <a:effectLst/>
            </a:endParaRPr>
          </a:p>
        </p:txBody>
      </p:sp>
      <p:sp>
        <p:nvSpPr>
          <p:cNvPr id="4" name="灯片编号占位符 3"/>
          <p:cNvSpPr>
            <a:spLocks noGrp="1"/>
          </p:cNvSpPr>
          <p:nvPr>
            <p:ph type="sldNum" sz="quarter" idx="5"/>
          </p:nvPr>
        </p:nvSpPr>
        <p:spPr/>
        <p:txBody>
          <a:bodyPr/>
          <a:lstStyle/>
          <a:p>
            <a:fld id="{D6521112-F3C9-4A64-92AB-31587332DF8C}" type="slidenum">
              <a:rPr lang="zh-CN" altLang="en-US" smtClean="0"/>
              <a:t>4</a:t>
            </a:fld>
            <a:endParaRPr lang="zh-CN" altLang="en-US"/>
          </a:p>
        </p:txBody>
      </p:sp>
    </p:spTree>
    <p:extLst>
      <p:ext uri="{BB962C8B-B14F-4D97-AF65-F5344CB8AC3E}">
        <p14:creationId xmlns:p14="http://schemas.microsoft.com/office/powerpoint/2010/main" val="251126264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dirty="0">
                <a:effectLst/>
              </a:rPr>
              <a:t>整体模型架构是一个自回归的形式</a:t>
            </a:r>
            <a:r>
              <a:rPr lang="en-US" altLang="zh-CN" dirty="0">
                <a:effectLst/>
              </a:rPr>
              <a:t>,</a:t>
            </a:r>
            <a:r>
              <a:rPr lang="zh-CN" altLang="en-US" dirty="0">
                <a:effectLst/>
              </a:rPr>
              <a:t>类似于</a:t>
            </a:r>
            <a:r>
              <a:rPr lang="en-US" altLang="zh-CN" dirty="0">
                <a:effectLst/>
              </a:rPr>
              <a:t>GPT</a:t>
            </a:r>
            <a:r>
              <a:rPr lang="zh-CN" altLang="en-US" dirty="0">
                <a:effectLst/>
              </a:rPr>
              <a:t>的那种预训练方式</a:t>
            </a:r>
            <a:r>
              <a:rPr lang="en-US" altLang="zh-CN" dirty="0">
                <a:effectLst/>
              </a:rPr>
              <a:t>,</a:t>
            </a:r>
            <a:r>
              <a:rPr lang="zh-CN" altLang="en-US" dirty="0">
                <a:effectLst/>
              </a:rPr>
              <a:t>实际上用的就是</a:t>
            </a:r>
            <a:r>
              <a:rPr lang="en-US" altLang="zh-CN" dirty="0">
                <a:effectLst/>
              </a:rPr>
              <a:t>Transformer</a:t>
            </a:r>
            <a:r>
              <a:rPr lang="zh-CN" altLang="en-US" dirty="0">
                <a:effectLst/>
              </a:rPr>
              <a:t>的</a:t>
            </a:r>
            <a:r>
              <a:rPr lang="en-US" altLang="zh-CN" dirty="0">
                <a:effectLst/>
              </a:rPr>
              <a:t>decoder,</a:t>
            </a:r>
            <a:r>
              <a:rPr lang="zh-CN" altLang="en-US" dirty="0">
                <a:effectLst/>
              </a:rPr>
              <a:t>输入输出都是多模态数据</a:t>
            </a:r>
            <a:endParaRPr lang="en-US" altLang="zh-CN" dirty="0">
              <a:effectLst/>
            </a:endParaRPr>
          </a:p>
          <a:p>
            <a:pPr algn="l">
              <a:buFont typeface="Arial" panose="020B0604020202020204" pitchFamily="34" charset="0"/>
              <a:buNone/>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effectLst/>
              </a:rPr>
              <a:t>基于检索增强的多模态语言模型</a:t>
            </a:r>
            <a:endParaRPr lang="en-US" altLang="zh-CN" dirty="0">
              <a:effectLst/>
            </a:endParaRPr>
          </a:p>
          <a:p>
            <a:pPr algn="l">
              <a:buFont typeface="Arial" panose="020B0604020202020204" pitchFamily="34" charset="0"/>
              <a:buNone/>
            </a:pP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zh-CN" altLang="en-US" dirty="0">
                <a:effectLst/>
              </a:rPr>
              <a:t>这里也用到了</a:t>
            </a:r>
            <a:r>
              <a:rPr lang="en-US" altLang="zh-CN" dirty="0">
                <a:effectLst/>
              </a:rPr>
              <a:t>CFG</a:t>
            </a:r>
            <a:r>
              <a:rPr lang="zh-CN" altLang="en-US" dirty="0">
                <a:effectLst/>
              </a:rPr>
              <a:t>技术</a:t>
            </a:r>
            <a:endParaRPr lang="en-US" altLang="zh-CN" dirty="0">
              <a:effectLst/>
            </a:endParaRPr>
          </a:p>
          <a:p>
            <a:pPr algn="l">
              <a:buFont typeface="Arial" panose="020B0604020202020204" pitchFamily="34" charset="0"/>
              <a:buNone/>
            </a:pPr>
            <a:endParaRPr lang="en-US" altLang="zh-CN" dirty="0">
              <a:effectLst/>
            </a:endParaRPr>
          </a:p>
          <a:p>
            <a:pPr algn="l">
              <a:buFont typeface="Arial" panose="020B0604020202020204" pitchFamily="34" charset="0"/>
              <a:buNone/>
            </a:pPr>
            <a:r>
              <a:rPr lang="zh-CN" altLang="en-US" dirty="0">
                <a:effectLst/>
              </a:rPr>
              <a:t>另外</a:t>
            </a:r>
            <a:r>
              <a:rPr lang="en-US" altLang="zh-CN" dirty="0">
                <a:effectLst/>
              </a:rPr>
              <a:t>,</a:t>
            </a:r>
            <a:r>
              <a:rPr lang="zh-CN" altLang="en-US" dirty="0">
                <a:effectLst/>
              </a:rPr>
              <a:t>在</a:t>
            </a:r>
            <a:r>
              <a:rPr lang="en-US" altLang="zh-CN" dirty="0">
                <a:effectLst/>
              </a:rPr>
              <a:t>SFT</a:t>
            </a:r>
            <a:r>
              <a:rPr lang="zh-CN" altLang="en-US" dirty="0">
                <a:effectLst/>
              </a:rPr>
              <a:t>阶段用到了指令微调</a:t>
            </a:r>
            <a:r>
              <a:rPr lang="en-US" altLang="zh-CN" dirty="0">
                <a:effectLst/>
              </a:rPr>
              <a:t>,</a:t>
            </a:r>
            <a:r>
              <a:rPr lang="zh-CN" altLang="en-US" dirty="0">
                <a:effectLst/>
              </a:rPr>
              <a:t>上面这张图展示的就是指令微调</a:t>
            </a:r>
          </a:p>
        </p:txBody>
      </p:sp>
      <p:sp>
        <p:nvSpPr>
          <p:cNvPr id="4" name="灯片编号占位符 3"/>
          <p:cNvSpPr>
            <a:spLocks noGrp="1"/>
          </p:cNvSpPr>
          <p:nvPr>
            <p:ph type="sldNum" sz="quarter" idx="5"/>
          </p:nvPr>
        </p:nvSpPr>
        <p:spPr/>
        <p:txBody>
          <a:bodyPr/>
          <a:lstStyle/>
          <a:p>
            <a:fld id="{D6521112-F3C9-4A64-92AB-31587332DF8C}" type="slidenum">
              <a:rPr lang="zh-CN" altLang="en-US" smtClean="0"/>
              <a:t>5</a:t>
            </a:fld>
            <a:endParaRPr lang="zh-CN" altLang="en-US"/>
          </a:p>
        </p:txBody>
      </p:sp>
    </p:spTree>
    <p:extLst>
      <p:ext uri="{BB962C8B-B14F-4D97-AF65-F5344CB8AC3E}">
        <p14:creationId xmlns:p14="http://schemas.microsoft.com/office/powerpoint/2010/main" val="36783204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dirty="0">
                <a:effectLst/>
              </a:rPr>
              <a:t>文本就正常的进行词嵌入就行</a:t>
            </a:r>
            <a:r>
              <a:rPr lang="en-US" altLang="zh-CN" dirty="0">
                <a:effectLst/>
              </a:rPr>
              <a:t>,</a:t>
            </a:r>
            <a:r>
              <a:rPr lang="zh-CN" altLang="en-US" dirty="0">
                <a:effectLst/>
              </a:rPr>
              <a:t>图像的话是分成一系列小</a:t>
            </a:r>
            <a:r>
              <a:rPr lang="en-US" altLang="zh-CN" dirty="0">
                <a:effectLst/>
              </a:rPr>
              <a:t>patch,</a:t>
            </a:r>
            <a:r>
              <a:rPr lang="zh-CN" altLang="en-US" dirty="0">
                <a:effectLst/>
              </a:rPr>
              <a:t>然后将每个</a:t>
            </a:r>
            <a:r>
              <a:rPr lang="en-US" altLang="zh-CN" dirty="0">
                <a:effectLst/>
              </a:rPr>
              <a:t>patch</a:t>
            </a:r>
            <a:r>
              <a:rPr lang="zh-CN" altLang="en-US" dirty="0">
                <a:effectLst/>
              </a:rPr>
              <a:t>映射为一个向量</a:t>
            </a:r>
            <a:r>
              <a:rPr lang="en-US" altLang="zh-CN" dirty="0">
                <a:effectLst/>
              </a:rPr>
              <a:t>.</a:t>
            </a:r>
            <a:r>
              <a:rPr lang="zh-CN" altLang="en-US" dirty="0">
                <a:effectLst/>
              </a:rPr>
              <a:t>这一点很像</a:t>
            </a:r>
            <a:r>
              <a:rPr lang="en-US" altLang="zh-CN" dirty="0" err="1">
                <a:effectLst/>
              </a:rPr>
              <a:t>ViT</a:t>
            </a:r>
            <a:endParaRPr lang="zh-CN" altLang="en-US" dirty="0">
              <a:effectLst/>
            </a:endParaRPr>
          </a:p>
        </p:txBody>
      </p:sp>
      <p:sp>
        <p:nvSpPr>
          <p:cNvPr id="4" name="灯片编号占位符 3"/>
          <p:cNvSpPr>
            <a:spLocks noGrp="1"/>
          </p:cNvSpPr>
          <p:nvPr>
            <p:ph type="sldNum" sz="quarter" idx="5"/>
          </p:nvPr>
        </p:nvSpPr>
        <p:spPr/>
        <p:txBody>
          <a:bodyPr/>
          <a:lstStyle/>
          <a:p>
            <a:fld id="{D6521112-F3C9-4A64-92AB-31587332DF8C}" type="slidenum">
              <a:rPr lang="zh-CN" altLang="en-US" smtClean="0"/>
              <a:t>6</a:t>
            </a:fld>
            <a:endParaRPr lang="zh-CN" altLang="en-US"/>
          </a:p>
        </p:txBody>
      </p:sp>
    </p:spTree>
    <p:extLst>
      <p:ext uri="{BB962C8B-B14F-4D97-AF65-F5344CB8AC3E}">
        <p14:creationId xmlns:p14="http://schemas.microsoft.com/office/powerpoint/2010/main" val="31871965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我们希望隐空间具有规则性</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即</a:t>
            </a:r>
            <a:r>
              <a:rPr lang="en-US" altLang="zh-CN" sz="1200" kern="1200" dirty="0">
                <a:solidFill>
                  <a:schemeClr val="tx1"/>
                </a:solidFill>
                <a:effectLst/>
                <a:latin typeface="+mn-lt"/>
                <a:ea typeface="+mn-ea"/>
                <a:cs typeface="+mn-cs"/>
              </a:rPr>
              <a:t>:</a:t>
            </a:r>
          </a:p>
          <a:p>
            <a:pPr algn="l">
              <a:buFont typeface="Arial" panose="020B0604020202020204" pitchFamily="34" charset="0"/>
              <a:buChar char="•"/>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连续性：两个相邻点解码后的内容不应完全不同</a:t>
            </a:r>
          </a:p>
          <a:p>
            <a:pPr algn="l">
              <a:buFont typeface="Arial" panose="020B0604020202020204" pitchFamily="34" charset="0"/>
              <a:buChar char="•"/>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完整性：解码后的内容应是有意义的</a:t>
            </a:r>
            <a:endParaRPr lang="en-US" altLang="zh-CN" b="1"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然而</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自编码器仅以减小损失为训练目标，</a:t>
            </a:r>
            <a:r>
              <a:rPr lang="zh-CN" altLang="en-US" dirty="0">
                <a:effectLst/>
              </a:rPr>
              <a:t>会尽可能地利用过拟合完成其目标，不关心隐空间如何组织。</a:t>
            </a:r>
            <a:endParaRPr lang="en-US" altLang="zh-CN"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effectLst/>
              </a:rPr>
              <a:t>所以</a:t>
            </a:r>
            <a:r>
              <a:rPr lang="en-US" altLang="zh-CN" dirty="0">
                <a:effectLst/>
              </a:rPr>
              <a:t>,VAE</a:t>
            </a:r>
            <a:r>
              <a:rPr lang="zh-CN" altLang="en-US" sz="1200" kern="1200" dirty="0">
                <a:solidFill>
                  <a:schemeClr val="tx1"/>
                </a:solidFill>
                <a:effectLst/>
                <a:latin typeface="+mn-lt"/>
                <a:ea typeface="+mn-ea"/>
                <a:cs typeface="+mn-cs"/>
              </a:rPr>
              <a:t>不再将输入编码为隐空间中的单个点，而是将其编码为隐空间中的概率分布</a:t>
            </a:r>
            <a:r>
              <a:rPr lang="en-US" altLang="zh-CN"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kern="1200" dirty="0">
                <a:solidFill>
                  <a:schemeClr val="tx1"/>
                </a:solidFill>
                <a:effectLst/>
                <a:latin typeface="+mn-lt"/>
                <a:ea typeface="+mn-ea"/>
                <a:cs typeface="+mn-cs"/>
              </a:rPr>
              <a:t>并将该概率分布拉向高斯分布</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以该分布和高斯分布的</a:t>
            </a:r>
            <a:r>
              <a:rPr lang="en-US" altLang="zh-CN" sz="1200" kern="1200" dirty="0">
                <a:solidFill>
                  <a:schemeClr val="tx1"/>
                </a:solidFill>
                <a:effectLst/>
                <a:latin typeface="+mn-lt"/>
                <a:ea typeface="+mn-ea"/>
                <a:cs typeface="+mn-cs"/>
              </a:rPr>
              <a:t>KL</a:t>
            </a:r>
            <a:r>
              <a:rPr lang="zh-CN" altLang="en-US" sz="1200" kern="1200" dirty="0">
                <a:solidFill>
                  <a:schemeClr val="tx1"/>
                </a:solidFill>
                <a:effectLst/>
                <a:latin typeface="+mn-lt"/>
                <a:ea typeface="+mn-ea"/>
                <a:cs typeface="+mn-cs"/>
              </a:rPr>
              <a:t>散度为损失</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这样做的目的是保证</a:t>
            </a:r>
            <a:r>
              <a:rPr lang="en-US" altLang="zh-CN" sz="1200" kern="1200" dirty="0">
                <a:solidFill>
                  <a:schemeClr val="tx1"/>
                </a:solidFill>
                <a:effectLst/>
                <a:latin typeface="+mn-lt"/>
                <a:ea typeface="+mn-ea"/>
                <a:cs typeface="+mn-cs"/>
              </a:rPr>
              <a:t>:</a:t>
            </a:r>
          </a:p>
          <a:p>
            <a:pPr algn="l">
              <a:buFont typeface="Arial" panose="020B0604020202020204" pitchFamily="34" charset="0"/>
              <a:buChar char="•"/>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均值接近</a:t>
            </a:r>
            <a:r>
              <a:rPr lang="en-US" altLang="zh-CN" b="0" i="0" u="none" strike="noStrike" dirty="0">
                <a:solidFill>
                  <a:srgbClr val="000000"/>
                </a:solidFill>
                <a:effectLst/>
                <a:latin typeface="Microsoft YaHei" panose="020B0503020204020204" pitchFamily="34" charset="-122"/>
                <a:ea typeface="Microsoft YaHei" panose="020B0503020204020204" pitchFamily="34" charset="-122"/>
              </a:rPr>
              <a:t>0</a:t>
            </a: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：防止分布彼此相距太远</a:t>
            </a:r>
          </a:p>
          <a:p>
            <a:pPr algn="l">
              <a:buFont typeface="Arial" panose="020B0604020202020204" pitchFamily="34" charset="0"/>
              <a:buChar char="•"/>
            </a:pPr>
            <a:r>
              <a:rPr lang="zh-CN" altLang="en-US" b="0" i="0" u="none" strike="noStrike" dirty="0">
                <a:solidFill>
                  <a:srgbClr val="000000"/>
                </a:solidFill>
                <a:effectLst/>
                <a:latin typeface="Microsoft YaHei" panose="020B0503020204020204" pitchFamily="34" charset="-122"/>
                <a:ea typeface="Microsoft YaHei" panose="020B0503020204020204" pitchFamily="34" charset="-122"/>
              </a:rPr>
              <a:t>协方差矩阵接近单位阵：防止出现单点分布（协方差太小）</a:t>
            </a:r>
          </a:p>
          <a:p>
            <a:pPr algn="l">
              <a:buFont typeface="Arial" panose="020B0604020202020204" pitchFamily="34" charset="0"/>
              <a:buNone/>
            </a:pPr>
            <a:endParaRPr lang="zh-CN" altLang="en-US" dirty="0">
              <a:effectLst/>
            </a:endParaRPr>
          </a:p>
        </p:txBody>
      </p:sp>
      <p:sp>
        <p:nvSpPr>
          <p:cNvPr id="4" name="灯片编号占位符 3"/>
          <p:cNvSpPr>
            <a:spLocks noGrp="1"/>
          </p:cNvSpPr>
          <p:nvPr>
            <p:ph type="sldNum" sz="quarter" idx="5"/>
          </p:nvPr>
        </p:nvSpPr>
        <p:spPr/>
        <p:txBody>
          <a:bodyPr/>
          <a:lstStyle/>
          <a:p>
            <a:fld id="{D6521112-F3C9-4A64-92AB-31587332DF8C}" type="slidenum">
              <a:rPr lang="zh-CN" altLang="en-US" smtClean="0"/>
              <a:t>7</a:t>
            </a:fld>
            <a:endParaRPr lang="zh-CN" altLang="en-US"/>
          </a:p>
        </p:txBody>
      </p:sp>
    </p:spTree>
    <p:extLst>
      <p:ext uri="{BB962C8B-B14F-4D97-AF65-F5344CB8AC3E}">
        <p14:creationId xmlns:p14="http://schemas.microsoft.com/office/powerpoint/2010/main" val="742021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zh-CN" altLang="en-US" b="0" i="0" dirty="0">
                <a:solidFill>
                  <a:srgbClr val="121212"/>
                </a:solidFill>
                <a:effectLst/>
                <a:latin typeface="-apple-system"/>
              </a:rPr>
              <a:t>扩散过程是指的对数据逐渐增加高斯噪音直至数据变成随机噪音的过程</a:t>
            </a:r>
            <a:r>
              <a:rPr lang="en-US" altLang="zh-CN" b="0" i="0" dirty="0">
                <a:solidFill>
                  <a:srgbClr val="121212"/>
                </a:solidFill>
                <a:effectLst/>
                <a:latin typeface="-apple-system"/>
              </a:rPr>
              <a:t>, </a:t>
            </a:r>
            <a:r>
              <a:rPr lang="zh-CN" altLang="en-US" b="0" i="0" dirty="0">
                <a:solidFill>
                  <a:srgbClr val="121212"/>
                </a:solidFill>
                <a:effectLst/>
                <a:latin typeface="-apple-system"/>
              </a:rPr>
              <a:t>也就是说每一步都是加了一步高斯噪声</a:t>
            </a:r>
            <a:r>
              <a:rPr lang="en-US" altLang="zh-CN" b="0" i="0" dirty="0">
                <a:solidFill>
                  <a:srgbClr val="121212"/>
                </a:solidFill>
                <a:effectLst/>
                <a:latin typeface="-apple-system"/>
              </a:rPr>
              <a:t>,</a:t>
            </a:r>
            <a:r>
              <a:rPr lang="zh-CN" altLang="en-US" b="0" i="0" dirty="0">
                <a:solidFill>
                  <a:srgbClr val="121212"/>
                </a:solidFill>
                <a:effectLst/>
                <a:latin typeface="-apple-system"/>
              </a:rPr>
              <a:t>且越是往后所加高斯噪声的方差越大</a:t>
            </a:r>
            <a:r>
              <a:rPr lang="en-US" altLang="zh-CN" b="0" i="0" dirty="0">
                <a:solidFill>
                  <a:srgbClr val="121212"/>
                </a:solidFill>
                <a:effectLst/>
                <a:latin typeface="-apple-system"/>
              </a:rPr>
              <a:t>.</a:t>
            </a:r>
          </a:p>
          <a:p>
            <a:pPr algn="l">
              <a:buFont typeface="Arial" panose="020B0604020202020204" pitchFamily="34" charset="0"/>
              <a:buNone/>
            </a:pPr>
            <a:r>
              <a:rPr lang="zh-CN" altLang="en-US" b="0" i="0" dirty="0">
                <a:solidFill>
                  <a:srgbClr val="121212"/>
                </a:solidFill>
                <a:effectLst/>
                <a:latin typeface="-apple-system"/>
              </a:rPr>
              <a:t>因为这个加噪声的流程是一个马尔可夫过程</a:t>
            </a:r>
            <a:r>
              <a:rPr lang="en-US" altLang="zh-CN" b="0" i="0" dirty="0">
                <a:solidFill>
                  <a:srgbClr val="121212"/>
                </a:solidFill>
                <a:effectLst/>
                <a:latin typeface="-apple-system"/>
              </a:rPr>
              <a:t>,</a:t>
            </a:r>
            <a:r>
              <a:rPr lang="zh-CN" altLang="en-US" b="0" i="0" dirty="0">
                <a:solidFill>
                  <a:srgbClr val="121212"/>
                </a:solidFill>
                <a:effectLst/>
                <a:latin typeface="-apple-system"/>
              </a:rPr>
              <a:t>所以我们实际上可以直接得到流程中任何步的图像</a:t>
            </a:r>
            <a:endParaRPr lang="en-US" altLang="zh-CN" b="0" i="0" dirty="0">
              <a:solidFill>
                <a:srgbClr val="121212"/>
              </a:solidFill>
              <a:effectLst/>
              <a:latin typeface="-apple-system"/>
            </a:endParaRPr>
          </a:p>
          <a:p>
            <a:pPr algn="l">
              <a:buFont typeface="Arial" panose="020B0604020202020204" pitchFamily="34" charset="0"/>
              <a:buNone/>
            </a:pPr>
            <a:r>
              <a:rPr lang="zh-CN" altLang="en-US" b="0" i="0" dirty="0">
                <a:solidFill>
                  <a:srgbClr val="121212"/>
                </a:solidFill>
                <a:effectLst/>
                <a:latin typeface="-apple-system"/>
              </a:rPr>
              <a:t>另外这里面的采样也是使用了重参数技巧</a:t>
            </a:r>
            <a:endParaRPr lang="en-US" altLang="zh-CN" b="0" i="0" dirty="0">
              <a:solidFill>
                <a:srgbClr val="121212"/>
              </a:solidFill>
              <a:effectLst/>
              <a:latin typeface="-apple-system"/>
            </a:endParaRPr>
          </a:p>
          <a:p>
            <a:pPr algn="l">
              <a:buFont typeface="Arial" panose="020B0604020202020204" pitchFamily="34" charset="0"/>
              <a:buNone/>
            </a:pPr>
            <a:endParaRPr lang="en-US" altLang="zh-CN" dirty="0">
              <a:effectLst/>
            </a:endParaRPr>
          </a:p>
          <a:p>
            <a:pPr algn="l">
              <a:buFont typeface="Arial" panose="020B0604020202020204" pitchFamily="34" charset="0"/>
              <a:buNone/>
            </a:pPr>
            <a:r>
              <a:rPr lang="zh-CN" altLang="en-US" dirty="0">
                <a:effectLst/>
              </a:rPr>
              <a:t>加噪声就是以原本的值为均值</a:t>
            </a:r>
            <a:r>
              <a:rPr lang="en-US" altLang="zh-CN" dirty="0">
                <a:effectLst/>
              </a:rPr>
              <a:t>,</a:t>
            </a:r>
            <a:r>
              <a:rPr lang="zh-CN" altLang="en-US" dirty="0">
                <a:effectLst/>
              </a:rPr>
              <a:t>配上设定的方差就行了</a:t>
            </a:r>
          </a:p>
        </p:txBody>
      </p:sp>
      <p:sp>
        <p:nvSpPr>
          <p:cNvPr id="4" name="灯片编号占位符 3"/>
          <p:cNvSpPr>
            <a:spLocks noGrp="1"/>
          </p:cNvSpPr>
          <p:nvPr>
            <p:ph type="sldNum" sz="quarter" idx="5"/>
          </p:nvPr>
        </p:nvSpPr>
        <p:spPr/>
        <p:txBody>
          <a:bodyPr/>
          <a:lstStyle/>
          <a:p>
            <a:fld id="{D6521112-F3C9-4A64-92AB-31587332DF8C}" type="slidenum">
              <a:rPr lang="zh-CN" altLang="en-US" smtClean="0"/>
              <a:t>8</a:t>
            </a:fld>
            <a:endParaRPr lang="zh-CN" altLang="en-US"/>
          </a:p>
        </p:txBody>
      </p:sp>
    </p:spTree>
    <p:extLst>
      <p:ext uri="{BB962C8B-B14F-4D97-AF65-F5344CB8AC3E}">
        <p14:creationId xmlns:p14="http://schemas.microsoft.com/office/powerpoint/2010/main" val="17054427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buFont typeface="Arial" panose="020B0604020202020204" pitchFamily="34" charset="0"/>
              <a:buNone/>
            </a:pPr>
            <a:r>
              <a:rPr lang="en-US" altLang="zh-CN" dirty="0">
                <a:effectLst/>
              </a:rPr>
              <a:t>Clip</a:t>
            </a:r>
            <a:r>
              <a:rPr lang="zh-CN" altLang="en-US" dirty="0">
                <a:effectLst/>
              </a:rPr>
              <a:t>就是通过对比学习能够训练一个文本编码器和特征编码器</a:t>
            </a:r>
            <a:r>
              <a:rPr lang="en-US" altLang="zh-CN" dirty="0">
                <a:effectLst/>
              </a:rPr>
              <a:t>.</a:t>
            </a:r>
          </a:p>
        </p:txBody>
      </p:sp>
      <p:sp>
        <p:nvSpPr>
          <p:cNvPr id="4" name="灯片编号占位符 3"/>
          <p:cNvSpPr>
            <a:spLocks noGrp="1"/>
          </p:cNvSpPr>
          <p:nvPr>
            <p:ph type="sldNum" sz="quarter" idx="5"/>
          </p:nvPr>
        </p:nvSpPr>
        <p:spPr/>
        <p:txBody>
          <a:bodyPr/>
          <a:lstStyle/>
          <a:p>
            <a:fld id="{D6521112-F3C9-4A64-92AB-31587332DF8C}" type="slidenum">
              <a:rPr lang="zh-CN" altLang="en-US" smtClean="0"/>
              <a:t>9</a:t>
            </a:fld>
            <a:endParaRPr lang="zh-CN" altLang="en-US"/>
          </a:p>
        </p:txBody>
      </p:sp>
    </p:spTree>
    <p:extLst>
      <p:ext uri="{BB962C8B-B14F-4D97-AF65-F5344CB8AC3E}">
        <p14:creationId xmlns:p14="http://schemas.microsoft.com/office/powerpoint/2010/main" val="238686516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id="{84377752-A039-4A3E-B4AA-58D9317998D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1"/>
            <a:ext cx="12191999" cy="6858000"/>
          </a:xfrm>
          <a:prstGeom prst="rect">
            <a:avLst/>
          </a:prstGeom>
        </p:spPr>
      </p:pic>
      <p:pic>
        <p:nvPicPr>
          <p:cNvPr id="15" name="图片 14">
            <a:extLst>
              <a:ext uri="{FF2B5EF4-FFF2-40B4-BE49-F238E27FC236}">
                <a16:creationId xmlns:a16="http://schemas.microsoft.com/office/drawing/2014/main" id="{B9C48253-DDB1-44C2-B6B4-5FE7EB4194C0}"/>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9777456" y="-448644"/>
            <a:ext cx="2109745" cy="2048848"/>
          </a:xfrm>
          <a:prstGeom prst="rect">
            <a:avLst/>
          </a:prstGeom>
        </p:spPr>
      </p:pic>
      <p:cxnSp>
        <p:nvCxnSpPr>
          <p:cNvPr id="16" name="直接连接符 15">
            <a:extLst>
              <a:ext uri="{FF2B5EF4-FFF2-40B4-BE49-F238E27FC236}">
                <a16:creationId xmlns:a16="http://schemas.microsoft.com/office/drawing/2014/main" id="{8A030400-4116-4D00-BC81-8902B149FB2F}"/>
              </a:ext>
            </a:extLst>
          </p:cNvPr>
          <p:cNvCxnSpPr/>
          <p:nvPr userDrawn="1"/>
        </p:nvCxnSpPr>
        <p:spPr>
          <a:xfrm flipH="1">
            <a:off x="156665" y="936455"/>
            <a:ext cx="11699004" cy="0"/>
          </a:xfrm>
          <a:prstGeom prst="line">
            <a:avLst/>
          </a:prstGeom>
          <a:ln w="25400">
            <a:gradFill flip="none" rotWithShape="1">
              <a:gsLst>
                <a:gs pos="73000">
                  <a:srgbClr val="005AA0"/>
                </a:gs>
                <a:gs pos="100000">
                  <a:schemeClr val="bg1"/>
                </a:gs>
                <a:gs pos="0">
                  <a:schemeClr val="bg1"/>
                </a:gs>
                <a:gs pos="27000">
                  <a:srgbClr val="005AA0"/>
                </a:gs>
              </a:gsLst>
              <a:lin ang="0" scaled="1"/>
              <a:tileRect/>
            </a:gradFill>
          </a:ln>
        </p:spPr>
        <p:style>
          <a:lnRef idx="1">
            <a:schemeClr val="accent1"/>
          </a:lnRef>
          <a:fillRef idx="0">
            <a:schemeClr val="accent1"/>
          </a:fillRef>
          <a:effectRef idx="0">
            <a:schemeClr val="accent1"/>
          </a:effectRef>
          <a:fontRef idx="minor">
            <a:schemeClr val="tx1"/>
          </a:fontRef>
        </p:style>
      </p:cxnSp>
      <p:grpSp>
        <p:nvGrpSpPr>
          <p:cNvPr id="17" name="组合 16">
            <a:extLst>
              <a:ext uri="{FF2B5EF4-FFF2-40B4-BE49-F238E27FC236}">
                <a16:creationId xmlns:a16="http://schemas.microsoft.com/office/drawing/2014/main" id="{4D6323F5-DC1F-4F29-AFAE-0D375481A99F}"/>
              </a:ext>
            </a:extLst>
          </p:cNvPr>
          <p:cNvGrpSpPr/>
          <p:nvPr userDrawn="1"/>
        </p:nvGrpSpPr>
        <p:grpSpPr>
          <a:xfrm>
            <a:off x="465289" y="575780"/>
            <a:ext cx="433078" cy="101282"/>
            <a:chOff x="78938" y="1038860"/>
            <a:chExt cx="433078" cy="101282"/>
          </a:xfrm>
        </p:grpSpPr>
        <p:sp>
          <p:nvSpPr>
            <p:cNvPr id="18" name="平行四边形 17">
              <a:extLst>
                <a:ext uri="{FF2B5EF4-FFF2-40B4-BE49-F238E27FC236}">
                  <a16:creationId xmlns:a16="http://schemas.microsoft.com/office/drawing/2014/main" id="{AE56C9B0-F8C9-4F34-8769-2BF5BFFD6AB3}"/>
                </a:ext>
              </a:extLst>
            </p:cNvPr>
            <p:cNvSpPr/>
            <p:nvPr/>
          </p:nvSpPr>
          <p:spPr>
            <a:xfrm>
              <a:off x="78938" y="1038860"/>
              <a:ext cx="131164" cy="101282"/>
            </a:xfrm>
            <a:prstGeom prst="parallelogram">
              <a:avLst/>
            </a:prstGeom>
            <a:solidFill>
              <a:srgbClr val="005AA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平行四边形 18">
              <a:extLst>
                <a:ext uri="{FF2B5EF4-FFF2-40B4-BE49-F238E27FC236}">
                  <a16:creationId xmlns:a16="http://schemas.microsoft.com/office/drawing/2014/main" id="{B92AC70B-939C-488E-96D9-4E673E654AC7}"/>
                </a:ext>
              </a:extLst>
            </p:cNvPr>
            <p:cNvSpPr/>
            <p:nvPr/>
          </p:nvSpPr>
          <p:spPr>
            <a:xfrm>
              <a:off x="229895" y="1038860"/>
              <a:ext cx="131164" cy="101282"/>
            </a:xfrm>
            <a:prstGeom prst="parallelogram">
              <a:avLst/>
            </a:prstGeom>
            <a:solidFill>
              <a:srgbClr val="005AA0">
                <a:alpha val="7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0" name="平行四边形 19">
              <a:extLst>
                <a:ext uri="{FF2B5EF4-FFF2-40B4-BE49-F238E27FC236}">
                  <a16:creationId xmlns:a16="http://schemas.microsoft.com/office/drawing/2014/main" id="{A9FC7EFA-1829-49AE-98ED-C2041ADA4650}"/>
                </a:ext>
              </a:extLst>
            </p:cNvPr>
            <p:cNvSpPr/>
            <p:nvPr/>
          </p:nvSpPr>
          <p:spPr>
            <a:xfrm>
              <a:off x="380852" y="1038860"/>
              <a:ext cx="131164" cy="101282"/>
            </a:xfrm>
            <a:prstGeom prst="parallelogram">
              <a:avLst/>
            </a:prstGeom>
            <a:solidFill>
              <a:srgbClr val="005A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344484746"/>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30830880"/>
      </p:ext>
    </p:extLst>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3" Type="http://schemas.openxmlformats.org/officeDocument/2006/relationships/tags" Target="../tags/tag13.xml"/><Relationship Id="rId18" Type="http://schemas.openxmlformats.org/officeDocument/2006/relationships/tags" Target="../tags/tag18.xml"/><Relationship Id="rId26" Type="http://schemas.openxmlformats.org/officeDocument/2006/relationships/tags" Target="../tags/tag26.xml"/><Relationship Id="rId39" Type="http://schemas.openxmlformats.org/officeDocument/2006/relationships/tags" Target="../tags/tag9.xml"/><Relationship Id="rId21" Type="http://schemas.openxmlformats.org/officeDocument/2006/relationships/tags" Target="../tags/tag21.xml"/><Relationship Id="rId34" Type="http://schemas.openxmlformats.org/officeDocument/2006/relationships/image" Target="../media/image25.png"/><Relationship Id="rId42" Type="http://schemas.openxmlformats.org/officeDocument/2006/relationships/tags" Target="../tags/tag17.xml"/><Relationship Id="rId47" Type="http://schemas.openxmlformats.org/officeDocument/2006/relationships/image" Target="../media/image33.png"/><Relationship Id="rId7" Type="http://schemas.openxmlformats.org/officeDocument/2006/relationships/tags" Target="../tags/tag7.xml"/><Relationship Id="rId2" Type="http://schemas.openxmlformats.org/officeDocument/2006/relationships/tags" Target="../tags/tag2.xml"/><Relationship Id="rId16" Type="http://schemas.openxmlformats.org/officeDocument/2006/relationships/tags" Target="../tags/tag16.xml"/><Relationship Id="rId29" Type="http://schemas.openxmlformats.org/officeDocument/2006/relationships/tags" Target="../tags/tag4.xml"/><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24" Type="http://schemas.openxmlformats.org/officeDocument/2006/relationships/tags" Target="../tags/tag24.xml"/><Relationship Id="rId32" Type="http://schemas.openxmlformats.org/officeDocument/2006/relationships/image" Target="../media/image240.png"/><Relationship Id="rId37" Type="http://schemas.openxmlformats.org/officeDocument/2006/relationships/tags" Target="../tags/tag8.xml"/><Relationship Id="rId40" Type="http://schemas.openxmlformats.org/officeDocument/2006/relationships/image" Target="../media/image28.png"/><Relationship Id="rId45" Type="http://schemas.openxmlformats.org/officeDocument/2006/relationships/image" Target="../media/image31.png"/><Relationship Id="rId5" Type="http://schemas.openxmlformats.org/officeDocument/2006/relationships/tags" Target="../tags/tag5.xml"/><Relationship Id="rId15" Type="http://schemas.openxmlformats.org/officeDocument/2006/relationships/tags" Target="../tags/tag15.xml"/><Relationship Id="rId23" Type="http://schemas.openxmlformats.org/officeDocument/2006/relationships/tags" Target="../tags/tag23.xml"/><Relationship Id="rId28" Type="http://schemas.openxmlformats.org/officeDocument/2006/relationships/notesSlide" Target="../notesSlides/notesSlide12.xml"/><Relationship Id="rId36" Type="http://schemas.openxmlformats.org/officeDocument/2006/relationships/image" Target="../media/image26.png"/><Relationship Id="rId10" Type="http://schemas.openxmlformats.org/officeDocument/2006/relationships/tags" Target="../tags/tag10.xml"/><Relationship Id="rId19" Type="http://schemas.openxmlformats.org/officeDocument/2006/relationships/tags" Target="../tags/tag19.xml"/><Relationship Id="rId31" Type="http://schemas.openxmlformats.org/officeDocument/2006/relationships/tags" Target="../tags/tag5.xml"/><Relationship Id="rId44" Type="http://schemas.openxmlformats.org/officeDocument/2006/relationships/tags" Target="../tags/tag18.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 Id="rId22" Type="http://schemas.openxmlformats.org/officeDocument/2006/relationships/tags" Target="../tags/tag22.xml"/><Relationship Id="rId27" Type="http://schemas.openxmlformats.org/officeDocument/2006/relationships/slideLayout" Target="../slideLayouts/slideLayout1.xml"/><Relationship Id="rId30" Type="http://schemas.openxmlformats.org/officeDocument/2006/relationships/image" Target="../media/image23.png"/><Relationship Id="rId35" Type="http://schemas.openxmlformats.org/officeDocument/2006/relationships/tags" Target="../tags/tag7.xml"/><Relationship Id="rId43" Type="http://schemas.openxmlformats.org/officeDocument/2006/relationships/image" Target="../media/image30.png"/><Relationship Id="rId8" Type="http://schemas.openxmlformats.org/officeDocument/2006/relationships/tags" Target="../tags/tag8.xml"/><Relationship Id="rId3" Type="http://schemas.openxmlformats.org/officeDocument/2006/relationships/tags" Target="../tags/tag3.xml"/><Relationship Id="rId12" Type="http://schemas.openxmlformats.org/officeDocument/2006/relationships/tags" Target="../tags/tag12.xml"/><Relationship Id="rId17" Type="http://schemas.openxmlformats.org/officeDocument/2006/relationships/tags" Target="../tags/tag17.xml"/><Relationship Id="rId25" Type="http://schemas.openxmlformats.org/officeDocument/2006/relationships/tags" Target="../tags/tag25.xml"/><Relationship Id="rId33" Type="http://schemas.openxmlformats.org/officeDocument/2006/relationships/tags" Target="../tags/tag6.xml"/><Relationship Id="rId38" Type="http://schemas.openxmlformats.org/officeDocument/2006/relationships/image" Target="../media/image27.png"/><Relationship Id="rId46" Type="http://schemas.openxmlformats.org/officeDocument/2006/relationships/image" Target="../media/image32.png"/><Relationship Id="rId20" Type="http://schemas.openxmlformats.org/officeDocument/2006/relationships/tags" Target="../tags/tag20.xml"/><Relationship Id="rId41"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png"/><Relationship Id="rId11" Type="http://schemas.openxmlformats.org/officeDocument/2006/relationships/image" Target="../media/image6.png"/><Relationship Id="rId5" Type="http://schemas.openxmlformats.org/officeDocument/2006/relationships/image" Target="../media/image4.jpg"/><Relationship Id="rId10" Type="http://schemas.openxmlformats.org/officeDocument/2006/relationships/slide" Target="slide7.xml"/><Relationship Id="rId4" Type="http://schemas.microsoft.com/office/2007/relationships/hdphoto" Target="../media/hdphoto1.wdp"/><Relationship Id="rId9" Type="http://schemas.microsoft.com/office/2007/relationships/hdphoto" Target="../media/hdphoto2.wdp"/></Relationships>
</file>

<file path=ppt/slides/_rels/slide3.xml.rels><?xml version="1.0" encoding="UTF-8" standalone="yes"?>
<Relationships xmlns="http://schemas.openxmlformats.org/package/2006/relationships"><Relationship Id="rId8" Type="http://schemas.openxmlformats.org/officeDocument/2006/relationships/slide" Target="slide9.xml"/><Relationship Id="rId3" Type="http://schemas.openxmlformats.org/officeDocument/2006/relationships/image" Target="../media/image8.png"/><Relationship Id="rId7" Type="http://schemas.openxmlformats.org/officeDocument/2006/relationships/image" Target="../media/image10.png"/><Relationship Id="rId12"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90.png"/><Relationship Id="rId11" Type="http://schemas.openxmlformats.org/officeDocument/2006/relationships/slide" Target="slide10.xml"/><Relationship Id="rId5" Type="http://schemas.openxmlformats.org/officeDocument/2006/relationships/slide" Target="slide8.xml"/><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00.png"/></Relationships>
</file>

<file path=ppt/slides/_rels/slide4.xml.rels><?xml version="1.0" encoding="UTF-8" standalone="yes"?>
<Relationships xmlns="http://schemas.openxmlformats.org/package/2006/relationships"><Relationship Id="rId3" Type="http://schemas.openxmlformats.org/officeDocument/2006/relationships/image" Target="../media/image12.jpeg"/><Relationship Id="rId7" Type="http://schemas.openxmlformats.org/officeDocument/2006/relationships/image" Target="../media/image140.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slide" Target="slide11.xml"/><Relationship Id="rId5" Type="http://schemas.openxmlformats.org/officeDocument/2006/relationships/image" Target="../media/image14.png"/><Relationship Id="rId4" Type="http://schemas.openxmlformats.org/officeDocument/2006/relationships/image" Target="../media/image13.jpe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slide" Target="slide13.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slide" Target="slide12.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1">
            <a:extLst>
              <a:ext uri="{FF2B5EF4-FFF2-40B4-BE49-F238E27FC236}">
                <a16:creationId xmlns:a16="http://schemas.microsoft.com/office/drawing/2014/main" id="{FFCA4A7B-2E29-42E8-970B-12ED72C39B5B}"/>
              </a:ext>
            </a:extLst>
          </p:cNvPr>
          <p:cNvSpPr/>
          <p:nvPr/>
        </p:nvSpPr>
        <p:spPr>
          <a:xfrm flipH="1">
            <a:off x="1433512" y="2614674"/>
            <a:ext cx="9324975" cy="1628652"/>
          </a:xfrm>
          <a:prstGeom prst="roundRect">
            <a:avLst/>
          </a:prstGeom>
          <a:solidFill>
            <a:srgbClr val="196FC6">
              <a:alpha val="91000"/>
            </a:srgbClr>
          </a:solidFill>
          <a:ln w="12700" cap="flat" cmpd="sng" algn="ctr">
            <a:noFill/>
            <a:prstDash val="solid"/>
            <a:miter lim="800000"/>
          </a:ln>
          <a:effectLst/>
        </p:spPr>
        <p:txBody>
          <a:bodyPr rtlCol="0" anchor="ctr" anchorCtr="0"/>
          <a:lstStyle/>
          <a:p>
            <a:pPr marL="0" marR="0" lvl="0" indent="0" algn="ctr" defTabSz="914400" eaLnBrk="1" fontAlgn="base" latinLnBrk="0" hangingPunct="1">
              <a:lnSpc>
                <a:spcPct val="100000"/>
              </a:lnSpc>
              <a:spcBef>
                <a:spcPct val="0"/>
              </a:spcBef>
              <a:spcAft>
                <a:spcPct val="0"/>
              </a:spcAft>
              <a:buClrTx/>
              <a:buSzTx/>
              <a:buFontTx/>
              <a:buNone/>
              <a:tabLst/>
              <a:defRPr/>
            </a:pPr>
            <a:r>
              <a:rPr lang="zh-CN" altLang="en-US" sz="4400" b="1" kern="0" dirty="0">
                <a:solidFill>
                  <a:prstClr val="white"/>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图像生成模型</a:t>
            </a:r>
            <a:endParaRPr kumimoji="0" lang="zh-CN" altLang="en-US" sz="4400" b="1" i="0" u="none" strike="noStrike" kern="0" cap="none" spc="0" normalizeH="0" baseline="0" noProof="0" dirty="0">
              <a:ln>
                <a:noFill/>
              </a:ln>
              <a:solidFill>
                <a:prstClr val="white"/>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endParaRPr>
          </a:p>
        </p:txBody>
      </p:sp>
      <p:sp>
        <p:nvSpPr>
          <p:cNvPr id="5" name="标题 1">
            <a:extLst>
              <a:ext uri="{FF2B5EF4-FFF2-40B4-BE49-F238E27FC236}">
                <a16:creationId xmlns:a16="http://schemas.microsoft.com/office/drawing/2014/main" id="{D2E84301-C104-49C4-A79B-C817797EF7E4}"/>
              </a:ext>
            </a:extLst>
          </p:cNvPr>
          <p:cNvSpPr txBox="1">
            <a:spLocks/>
          </p:cNvSpPr>
          <p:nvPr/>
        </p:nvSpPr>
        <p:spPr>
          <a:xfrm>
            <a:off x="8204146" y="4621067"/>
            <a:ext cx="3936683" cy="132487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nSpc>
                <a:spcPct val="150000"/>
              </a:lnSpc>
            </a:pPr>
            <a:r>
              <a:rPr lang="zh-CN" altLang="en-US"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姓名：李成扬</a:t>
            </a:r>
            <a:endParaRPr lang="en-US" altLang="zh-CN"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a:p>
            <a:pPr>
              <a:lnSpc>
                <a:spcPct val="150000"/>
              </a:lnSpc>
            </a:pPr>
            <a:r>
              <a:rPr lang="zh-CN" altLang="en-US"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日期：</a:t>
            </a:r>
            <a:fld id="{410E9833-9AFB-45CB-A3B2-520B4AC054A0}" type="datetime1">
              <a:rPr lang="zh-CN" altLang="en-US" sz="2800" b="1" smtClean="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2023/7/20</a:t>
            </a:fld>
            <a:endParaRPr lang="en-US" altLang="zh-CN" sz="2800" b="1" dirty="0">
              <a:solidFill>
                <a:prstClr val="black"/>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4FEBC973-8A16-469C-BA45-1F9CA6F5A8C4}"/>
              </a:ext>
            </a:extLst>
          </p:cNvPr>
          <p:cNvSpPr txBox="1"/>
          <p:nvPr/>
        </p:nvSpPr>
        <p:spPr>
          <a:xfrm>
            <a:off x="996017" y="435217"/>
            <a:ext cx="6360459" cy="400110"/>
          </a:xfrm>
          <a:prstGeom prst="rect">
            <a:avLst/>
          </a:prstGeom>
          <a:noFill/>
        </p:spPr>
        <p:txBody>
          <a:bodyPr wrap="none" rtlCol="0">
            <a:spAutoFit/>
          </a:bodyPr>
          <a:lstStyle/>
          <a:p>
            <a:r>
              <a:rPr lang="en-US" altLang="zh-CN" sz="2000" b="1" dirty="0">
                <a:solidFill>
                  <a:srgbClr val="005A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Electric Power Artificial Intelligence Lab/eπ</a:t>
            </a:r>
            <a:r>
              <a:rPr lang="zh-CN" altLang="en-US" sz="1600" b="1" dirty="0">
                <a:solidFill>
                  <a:srgbClr val="005AA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实验室</a:t>
            </a:r>
          </a:p>
        </p:txBody>
      </p:sp>
    </p:spTree>
    <p:extLst>
      <p:ext uri="{BB962C8B-B14F-4D97-AF65-F5344CB8AC3E}">
        <p14:creationId xmlns:p14="http://schemas.microsoft.com/office/powerpoint/2010/main" val="323809858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附录</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降噪</a:t>
            </a:r>
            <a:r>
              <a:rPr lang="en-US" altLang="zh-CN" sz="2400" b="1" dirty="0" err="1">
                <a:latin typeface="微软雅黑" panose="020B0503020204020204" pitchFamily="34" charset="-122"/>
                <a:ea typeface="微软雅黑" panose="020B0503020204020204" pitchFamily="34" charset="-122"/>
              </a:rPr>
              <a:t>Unet</a:t>
            </a:r>
            <a:endParaRPr lang="zh-CN" altLang="en-US" sz="2400" b="1" dirty="0">
              <a:latin typeface="微软雅黑" panose="020B0503020204020204" pitchFamily="34" charset="-122"/>
              <a:ea typeface="微软雅黑" panose="020B0503020204020204" pitchFamily="34" charset="-122"/>
            </a:endParaRPr>
          </a:p>
        </p:txBody>
      </p:sp>
      <p:pic>
        <p:nvPicPr>
          <p:cNvPr id="4098" name="Picture 2">
            <a:extLst>
              <a:ext uri="{FF2B5EF4-FFF2-40B4-BE49-F238E27FC236}">
                <a16:creationId xmlns:a16="http://schemas.microsoft.com/office/drawing/2014/main" id="{8864C706-0915-40E2-9631-7975F63F164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445043" y="1435100"/>
            <a:ext cx="8661488" cy="453938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94ECA4E-8E7A-412C-8732-E8192CB3AE4B}"/>
              </a:ext>
            </a:extLst>
          </p:cNvPr>
          <p:cNvPicPr>
            <a:picLocks noChangeAspect="1" noChangeArrowheads="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52462"/>
          <a:stretch/>
        </p:blipFill>
        <p:spPr bwMode="auto">
          <a:xfrm>
            <a:off x="78249" y="1435100"/>
            <a:ext cx="3366794" cy="4539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44337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附录</a:t>
            </a:r>
            <a:r>
              <a:rPr lang="en-US" altLang="zh-CN" sz="2400" b="1" dirty="0">
                <a:latin typeface="微软雅黑" panose="020B0503020204020204" pitchFamily="34" charset="-122"/>
                <a:ea typeface="微软雅黑" panose="020B0503020204020204" pitchFamily="34" charset="-122"/>
              </a:rPr>
              <a:t>: inpainting</a:t>
            </a:r>
            <a:endParaRPr lang="zh-CN" altLang="en-US" sz="24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DCF34CA-892A-4401-AE33-1895EB8287EA}"/>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785128"/>
            <a:ext cx="12192000" cy="4346524"/>
          </a:xfrm>
          <a:prstGeom prst="rect">
            <a:avLst/>
          </a:prstGeom>
        </p:spPr>
      </p:pic>
    </p:spTree>
    <p:extLst>
      <p:ext uri="{BB962C8B-B14F-4D97-AF65-F5344CB8AC3E}">
        <p14:creationId xmlns:p14="http://schemas.microsoft.com/office/powerpoint/2010/main" val="11316415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附录</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自回归</a:t>
            </a:r>
          </a:p>
        </p:txBody>
      </p:sp>
      <p:sp>
        <p:nvSpPr>
          <p:cNvPr id="3" name="MG-圆角矩形 1">
            <a:extLst>
              <a:ext uri="{FF2B5EF4-FFF2-40B4-BE49-F238E27FC236}">
                <a16:creationId xmlns:a16="http://schemas.microsoft.com/office/drawing/2014/main" id="{97CF4894-FCD6-43E2-952E-55EE2449E7F2}"/>
              </a:ext>
            </a:extLst>
          </p:cNvPr>
          <p:cNvSpPr/>
          <p:nvPr>
            <p:custDataLst>
              <p:tags r:id="rId1"/>
            </p:custDataLst>
          </p:nvPr>
        </p:nvSpPr>
        <p:spPr>
          <a:xfrm>
            <a:off x="2151567" y="3149154"/>
            <a:ext cx="1440000" cy="889200"/>
          </a:xfrm>
          <a:prstGeom prst="round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4" name="MG-圆角矩形 5">
            <a:extLst>
              <a:ext uri="{FF2B5EF4-FFF2-40B4-BE49-F238E27FC236}">
                <a16:creationId xmlns:a16="http://schemas.microsoft.com/office/drawing/2014/main" id="{03E58DCF-6967-414C-BB8B-610A0806F733}"/>
              </a:ext>
            </a:extLst>
          </p:cNvPr>
          <p:cNvSpPr/>
          <p:nvPr>
            <p:custDataLst>
              <p:tags r:id="rId2"/>
            </p:custDataLst>
          </p:nvPr>
        </p:nvSpPr>
        <p:spPr>
          <a:xfrm>
            <a:off x="4037074" y="3149154"/>
            <a:ext cx="1440000" cy="889200"/>
          </a:xfrm>
          <a:prstGeom prst="round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p:sp>
        <p:nvSpPr>
          <p:cNvPr id="5" name="MG-圆角矩形 7">
            <a:extLst>
              <a:ext uri="{FF2B5EF4-FFF2-40B4-BE49-F238E27FC236}">
                <a16:creationId xmlns:a16="http://schemas.microsoft.com/office/drawing/2014/main" id="{A62A2DB9-E717-4D9D-B52B-CAA76394A3BA}"/>
              </a:ext>
            </a:extLst>
          </p:cNvPr>
          <p:cNvSpPr/>
          <p:nvPr>
            <p:custDataLst>
              <p:tags r:id="rId3"/>
            </p:custDataLst>
          </p:nvPr>
        </p:nvSpPr>
        <p:spPr>
          <a:xfrm>
            <a:off x="5922581" y="3149154"/>
            <a:ext cx="1440000" cy="889200"/>
          </a:xfrm>
          <a:prstGeom prst="round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6" name="MG-椭圆 2">
                <a:extLst>
                  <a:ext uri="{FF2B5EF4-FFF2-40B4-BE49-F238E27FC236}">
                    <a16:creationId xmlns:a16="http://schemas.microsoft.com/office/drawing/2014/main" id="{4550CEBE-94D8-4786-A059-7FF9DB1CEA1E}"/>
                  </a:ext>
                </a:extLst>
              </p:cNvPr>
              <p:cNvSpPr/>
              <p:nvPr>
                <p:custDataLst>
                  <p:tags r:id="rId4"/>
                </p:custDataLst>
              </p:nvPr>
            </p:nvSpPr>
            <p:spPr>
              <a:xfrm>
                <a:off x="2601567" y="479161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𝒙</m:t>
                          </m:r>
                        </m:e>
                        <m:sub>
                          <m:r>
                            <a:rPr lang="en-US" altLang="zh-CN" b="1" i="1" smtClean="0">
                              <a:solidFill>
                                <a:schemeClr val="tx1"/>
                              </a:solidFill>
                              <a:latin typeface="Cambria Math" panose="02040503050406030204" pitchFamily="18" charset="0"/>
                            </a:rPr>
                            <m:t>𝟎</m:t>
                          </m:r>
                        </m:sub>
                      </m:sSub>
                    </m:oMath>
                  </m:oMathPara>
                </a14:m>
                <a:endParaRPr lang="en-US" altLang="zh-CN" b="1" dirty="0"/>
              </a:p>
            </p:txBody>
          </p:sp>
        </mc:Choice>
        <mc:Fallback xmlns="">
          <p:sp>
            <p:nvSpPr>
              <p:cNvPr id="6" name="MG-椭圆 2">
                <a:extLst>
                  <a:ext uri="{FF2B5EF4-FFF2-40B4-BE49-F238E27FC236}">
                    <a16:creationId xmlns:a16="http://schemas.microsoft.com/office/drawing/2014/main" id="{4550CEBE-94D8-4786-A059-7FF9DB1CEA1E}"/>
                  </a:ext>
                </a:extLst>
              </p:cNvPr>
              <p:cNvSpPr>
                <a:spLocks noRot="1" noChangeAspect="1" noMove="1" noResize="1" noEditPoints="1" noAdjustHandles="1" noChangeArrowheads="1" noChangeShapeType="1" noTextEdit="1"/>
              </p:cNvSpPr>
              <p:nvPr>
                <p:custDataLst>
                  <p:tags r:id="rId29"/>
                </p:custDataLst>
              </p:nvPr>
            </p:nvSpPr>
            <p:spPr>
              <a:xfrm>
                <a:off x="2601567" y="4791611"/>
                <a:ext cx="540000" cy="540000"/>
              </a:xfrm>
              <a:prstGeom prst="ellipse">
                <a:avLst/>
              </a:prstGeom>
              <a:blipFill>
                <a:blip r:embed="rId30"/>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MG-椭圆 10">
                <a:extLst>
                  <a:ext uri="{FF2B5EF4-FFF2-40B4-BE49-F238E27FC236}">
                    <a16:creationId xmlns:a16="http://schemas.microsoft.com/office/drawing/2014/main" id="{F1EFD5DF-0EFB-4254-A8E8-E0586F692DFF}"/>
                  </a:ext>
                </a:extLst>
              </p:cNvPr>
              <p:cNvSpPr/>
              <p:nvPr>
                <p:custDataLst>
                  <p:tags r:id="rId5"/>
                </p:custDataLst>
              </p:nvPr>
            </p:nvSpPr>
            <p:spPr>
              <a:xfrm>
                <a:off x="4487074" y="479161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1</m:t>
                          </m:r>
                        </m:sub>
                      </m:sSub>
                    </m:oMath>
                  </m:oMathPara>
                </a14:m>
                <a:endParaRPr lang="en-US" altLang="zh-CN" b="1" dirty="0"/>
              </a:p>
            </p:txBody>
          </p:sp>
        </mc:Choice>
        <mc:Fallback xmlns="">
          <p:sp>
            <p:nvSpPr>
              <p:cNvPr id="7" name="MG-椭圆 10">
                <a:extLst>
                  <a:ext uri="{FF2B5EF4-FFF2-40B4-BE49-F238E27FC236}">
                    <a16:creationId xmlns:a16="http://schemas.microsoft.com/office/drawing/2014/main" id="{F1EFD5DF-0EFB-4254-A8E8-E0586F692DFF}"/>
                  </a:ext>
                </a:extLst>
              </p:cNvPr>
              <p:cNvSpPr>
                <a:spLocks noRot="1" noChangeAspect="1" noMove="1" noResize="1" noEditPoints="1" noAdjustHandles="1" noChangeArrowheads="1" noChangeShapeType="1" noTextEdit="1"/>
              </p:cNvSpPr>
              <p:nvPr>
                <p:custDataLst>
                  <p:tags r:id="rId31"/>
                </p:custDataLst>
              </p:nvPr>
            </p:nvSpPr>
            <p:spPr>
              <a:xfrm>
                <a:off x="4487074" y="4791611"/>
                <a:ext cx="540000" cy="540000"/>
              </a:xfrm>
              <a:prstGeom prst="ellipse">
                <a:avLst/>
              </a:prstGeom>
              <a:blipFill>
                <a:blip r:embed="rId32"/>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MG-椭圆 11">
                <a:extLst>
                  <a:ext uri="{FF2B5EF4-FFF2-40B4-BE49-F238E27FC236}">
                    <a16:creationId xmlns:a16="http://schemas.microsoft.com/office/drawing/2014/main" id="{B9DEAAC5-67AA-4B0B-A876-A6C7F0BCD360}"/>
                  </a:ext>
                </a:extLst>
              </p:cNvPr>
              <p:cNvSpPr/>
              <p:nvPr>
                <p:custDataLst>
                  <p:tags r:id="rId6"/>
                </p:custDataLst>
              </p:nvPr>
            </p:nvSpPr>
            <p:spPr>
              <a:xfrm>
                <a:off x="6376236" y="4791611"/>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𝒙</m:t>
                          </m:r>
                        </m:e>
                        <m:sub>
                          <m:r>
                            <a:rPr lang="en-US" altLang="zh-CN" b="1" i="1">
                              <a:solidFill>
                                <a:schemeClr val="tx1"/>
                              </a:solidFill>
                              <a:latin typeface="Cambria Math" panose="02040503050406030204" pitchFamily="18" charset="0"/>
                            </a:rPr>
                            <m:t>2</m:t>
                          </m:r>
                        </m:sub>
                      </m:sSub>
                    </m:oMath>
                  </m:oMathPara>
                </a14:m>
                <a:endParaRPr lang="en-US" altLang="zh-CN" b="1" dirty="0"/>
              </a:p>
            </p:txBody>
          </p:sp>
        </mc:Choice>
        <mc:Fallback xmlns="">
          <p:sp>
            <p:nvSpPr>
              <p:cNvPr id="8" name="MG-椭圆 11">
                <a:extLst>
                  <a:ext uri="{FF2B5EF4-FFF2-40B4-BE49-F238E27FC236}">
                    <a16:creationId xmlns:a16="http://schemas.microsoft.com/office/drawing/2014/main" id="{B9DEAAC5-67AA-4B0B-A876-A6C7F0BCD360}"/>
                  </a:ext>
                </a:extLst>
              </p:cNvPr>
              <p:cNvSpPr>
                <a:spLocks noRot="1" noChangeAspect="1" noMove="1" noResize="1" noEditPoints="1" noAdjustHandles="1" noChangeArrowheads="1" noChangeShapeType="1" noTextEdit="1"/>
              </p:cNvSpPr>
              <p:nvPr>
                <p:custDataLst>
                  <p:tags r:id="rId33"/>
                </p:custDataLst>
              </p:nvPr>
            </p:nvSpPr>
            <p:spPr>
              <a:xfrm>
                <a:off x="6376236" y="4791611"/>
                <a:ext cx="540000" cy="540000"/>
              </a:xfrm>
              <a:prstGeom prst="ellipse">
                <a:avLst/>
              </a:prstGeom>
              <a:blipFill>
                <a:blip r:embed="rId3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MG-椭圆 12">
                <a:extLst>
                  <a:ext uri="{FF2B5EF4-FFF2-40B4-BE49-F238E27FC236}">
                    <a16:creationId xmlns:a16="http://schemas.microsoft.com/office/drawing/2014/main" id="{D365CEA9-0CCF-4B09-B0F4-A7DC54113222}"/>
                  </a:ext>
                </a:extLst>
              </p:cNvPr>
              <p:cNvSpPr/>
              <p:nvPr>
                <p:custDataLst>
                  <p:tags r:id="rId7"/>
                </p:custDataLst>
              </p:nvPr>
            </p:nvSpPr>
            <p:spPr>
              <a:xfrm>
                <a:off x="2597912" y="1948238"/>
                <a:ext cx="540000" cy="540000"/>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𝒙</m:t>
                          </m:r>
                        </m:e>
                        <m:sub>
                          <m:r>
                            <a:rPr lang="en-US" altLang="zh-CN" b="1" i="1" smtClean="0">
                              <a:solidFill>
                                <a:schemeClr val="tx1"/>
                              </a:solidFill>
                              <a:latin typeface="Cambria Math" panose="02040503050406030204" pitchFamily="18" charset="0"/>
                            </a:rPr>
                            <m:t>𝟏</m:t>
                          </m:r>
                        </m:sub>
                      </m:sSub>
                    </m:oMath>
                  </m:oMathPara>
                </a14:m>
                <a:endParaRPr lang="en-US" altLang="zh-CN" b="1" dirty="0"/>
              </a:p>
            </p:txBody>
          </p:sp>
        </mc:Choice>
        <mc:Fallback xmlns="">
          <p:sp>
            <p:nvSpPr>
              <p:cNvPr id="9" name="MG-椭圆 12">
                <a:extLst>
                  <a:ext uri="{FF2B5EF4-FFF2-40B4-BE49-F238E27FC236}">
                    <a16:creationId xmlns:a16="http://schemas.microsoft.com/office/drawing/2014/main" id="{D365CEA9-0CCF-4B09-B0F4-A7DC54113222}"/>
                  </a:ext>
                </a:extLst>
              </p:cNvPr>
              <p:cNvSpPr>
                <a:spLocks noRot="1" noChangeAspect="1" noMove="1" noResize="1" noEditPoints="1" noAdjustHandles="1" noChangeArrowheads="1" noChangeShapeType="1" noTextEdit="1"/>
              </p:cNvSpPr>
              <p:nvPr>
                <p:custDataLst>
                  <p:tags r:id="rId35"/>
                </p:custDataLst>
              </p:nvPr>
            </p:nvSpPr>
            <p:spPr>
              <a:xfrm>
                <a:off x="2597912" y="1948238"/>
                <a:ext cx="540000" cy="540000"/>
              </a:xfrm>
              <a:prstGeom prst="ellipse">
                <a:avLst/>
              </a:prstGeom>
              <a:blipFill>
                <a:blip r:embed="rId3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MG-椭圆 13">
                <a:extLst>
                  <a:ext uri="{FF2B5EF4-FFF2-40B4-BE49-F238E27FC236}">
                    <a16:creationId xmlns:a16="http://schemas.microsoft.com/office/drawing/2014/main" id="{2DA4A2F4-2D42-4C15-8595-8B0BF2855EA0}"/>
                  </a:ext>
                </a:extLst>
              </p:cNvPr>
              <p:cNvSpPr/>
              <p:nvPr>
                <p:custDataLst>
                  <p:tags r:id="rId8"/>
                </p:custDataLst>
              </p:nvPr>
            </p:nvSpPr>
            <p:spPr>
              <a:xfrm>
                <a:off x="4487074" y="1983579"/>
                <a:ext cx="540000" cy="540000"/>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𝒙</m:t>
                          </m:r>
                        </m:e>
                        <m:sub>
                          <m:r>
                            <a:rPr lang="en-US" altLang="zh-CN" b="1" i="1" smtClean="0">
                              <a:solidFill>
                                <a:schemeClr val="tx1"/>
                              </a:solidFill>
                              <a:latin typeface="Cambria Math" panose="02040503050406030204" pitchFamily="18" charset="0"/>
                            </a:rPr>
                            <m:t>𝟐</m:t>
                          </m:r>
                        </m:sub>
                      </m:sSub>
                    </m:oMath>
                  </m:oMathPara>
                </a14:m>
                <a:endParaRPr lang="en-US" altLang="zh-CN" b="1" dirty="0"/>
              </a:p>
            </p:txBody>
          </p:sp>
        </mc:Choice>
        <mc:Fallback xmlns="">
          <p:sp>
            <p:nvSpPr>
              <p:cNvPr id="10" name="MG-椭圆 13">
                <a:extLst>
                  <a:ext uri="{FF2B5EF4-FFF2-40B4-BE49-F238E27FC236}">
                    <a16:creationId xmlns:a16="http://schemas.microsoft.com/office/drawing/2014/main" id="{2DA4A2F4-2D42-4C15-8595-8B0BF2855EA0}"/>
                  </a:ext>
                </a:extLst>
              </p:cNvPr>
              <p:cNvSpPr>
                <a:spLocks noRot="1" noChangeAspect="1" noMove="1" noResize="1" noEditPoints="1" noAdjustHandles="1" noChangeArrowheads="1" noChangeShapeType="1" noTextEdit="1"/>
              </p:cNvSpPr>
              <p:nvPr>
                <p:custDataLst>
                  <p:tags r:id="rId37"/>
                </p:custDataLst>
              </p:nvPr>
            </p:nvSpPr>
            <p:spPr>
              <a:xfrm>
                <a:off x="4487074" y="1983579"/>
                <a:ext cx="540000" cy="540000"/>
              </a:xfrm>
              <a:prstGeom prst="ellipse">
                <a:avLst/>
              </a:prstGeom>
              <a:blipFill>
                <a:blip r:embed="rId3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MG-椭圆 14">
                <a:extLst>
                  <a:ext uri="{FF2B5EF4-FFF2-40B4-BE49-F238E27FC236}">
                    <a16:creationId xmlns:a16="http://schemas.microsoft.com/office/drawing/2014/main" id="{75E3C434-DF7D-4088-B9FC-54DD4C92E809}"/>
                  </a:ext>
                </a:extLst>
              </p:cNvPr>
              <p:cNvSpPr/>
              <p:nvPr>
                <p:custDataLst>
                  <p:tags r:id="rId9"/>
                </p:custDataLst>
              </p:nvPr>
            </p:nvSpPr>
            <p:spPr>
              <a:xfrm>
                <a:off x="6376236" y="1948238"/>
                <a:ext cx="540000" cy="540000"/>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𝒙</m:t>
                          </m:r>
                        </m:e>
                        <m:sub>
                          <m:r>
                            <a:rPr lang="en-US" altLang="zh-CN" b="1" i="1" smtClean="0">
                              <a:solidFill>
                                <a:schemeClr val="tx1"/>
                              </a:solidFill>
                              <a:latin typeface="Cambria Math" panose="02040503050406030204" pitchFamily="18" charset="0"/>
                            </a:rPr>
                            <m:t>𝟑</m:t>
                          </m:r>
                        </m:sub>
                      </m:sSub>
                    </m:oMath>
                  </m:oMathPara>
                </a14:m>
                <a:endParaRPr lang="en-US" altLang="zh-CN" b="1" dirty="0"/>
              </a:p>
            </p:txBody>
          </p:sp>
        </mc:Choice>
        <mc:Fallback xmlns="">
          <p:sp>
            <p:nvSpPr>
              <p:cNvPr id="11" name="MG-椭圆 14">
                <a:extLst>
                  <a:ext uri="{FF2B5EF4-FFF2-40B4-BE49-F238E27FC236}">
                    <a16:creationId xmlns:a16="http://schemas.microsoft.com/office/drawing/2014/main" id="{75E3C434-DF7D-4088-B9FC-54DD4C92E809}"/>
                  </a:ext>
                </a:extLst>
              </p:cNvPr>
              <p:cNvSpPr>
                <a:spLocks noRot="1" noChangeAspect="1" noMove="1" noResize="1" noEditPoints="1" noAdjustHandles="1" noChangeArrowheads="1" noChangeShapeType="1" noTextEdit="1"/>
              </p:cNvSpPr>
              <p:nvPr>
                <p:custDataLst>
                  <p:tags r:id="rId39"/>
                </p:custDataLst>
              </p:nvPr>
            </p:nvSpPr>
            <p:spPr>
              <a:xfrm>
                <a:off x="6376236" y="1948238"/>
                <a:ext cx="540000" cy="540000"/>
              </a:xfrm>
              <a:prstGeom prst="ellipse">
                <a:avLst/>
              </a:prstGeom>
              <a:blipFill>
                <a:blip r:embed="rId40"/>
                <a:stretch>
                  <a:fillRect/>
                </a:stretch>
              </a:blipFill>
            </p:spPr>
            <p:txBody>
              <a:bodyPr/>
              <a:lstStyle/>
              <a:p>
                <a:r>
                  <a:rPr lang="zh-CN" altLang="en-US">
                    <a:noFill/>
                  </a:rPr>
                  <a:t> </a:t>
                </a:r>
              </a:p>
            </p:txBody>
          </p:sp>
        </mc:Fallback>
      </mc:AlternateContent>
      <p:cxnSp>
        <p:nvCxnSpPr>
          <p:cNvPr id="12" name="MG-StraightArrowConnector 30">
            <a:extLst>
              <a:ext uri="{FF2B5EF4-FFF2-40B4-BE49-F238E27FC236}">
                <a16:creationId xmlns:a16="http://schemas.microsoft.com/office/drawing/2014/main" id="{FD1EE96E-5A71-49E3-BFF3-BFBC2735451B}"/>
              </a:ext>
            </a:extLst>
          </p:cNvPr>
          <p:cNvCxnSpPr>
            <a:stCxn id="6" idx="0"/>
            <a:endCxn id="3" idx="2"/>
          </p:cNvCxnSpPr>
          <p:nvPr>
            <p:custDataLst>
              <p:tags r:id="rId10"/>
            </p:custDataLst>
          </p:nvPr>
        </p:nvCxnSpPr>
        <p:spPr>
          <a:xfrm flipV="1">
            <a:off x="2871567" y="4038354"/>
            <a:ext cx="0" cy="753257"/>
          </a:xfrm>
          <a:prstGeom prst="straightConnector1">
            <a:avLst/>
          </a:prstGeom>
          <a:ln w="19050">
            <a:solidFill>
              <a:srgbClr val="00B0F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MG-StraightArrowConnector 31">
            <a:extLst>
              <a:ext uri="{FF2B5EF4-FFF2-40B4-BE49-F238E27FC236}">
                <a16:creationId xmlns:a16="http://schemas.microsoft.com/office/drawing/2014/main" id="{F07D475A-FA0C-4029-8165-7EE642C50408}"/>
              </a:ext>
            </a:extLst>
          </p:cNvPr>
          <p:cNvCxnSpPr>
            <a:cxnSpLocks/>
            <a:stCxn id="3" idx="0"/>
            <a:endCxn id="9" idx="4"/>
          </p:cNvCxnSpPr>
          <p:nvPr>
            <p:custDataLst>
              <p:tags r:id="rId11"/>
            </p:custDataLst>
          </p:nvPr>
        </p:nvCxnSpPr>
        <p:spPr>
          <a:xfrm flipH="1" flipV="1">
            <a:off x="2867912" y="2488238"/>
            <a:ext cx="3655" cy="660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MG-StraightArrowConnector 34">
            <a:extLst>
              <a:ext uri="{FF2B5EF4-FFF2-40B4-BE49-F238E27FC236}">
                <a16:creationId xmlns:a16="http://schemas.microsoft.com/office/drawing/2014/main" id="{F809A049-4FEF-46BB-A43E-FDA30EF0BC2F}"/>
              </a:ext>
            </a:extLst>
          </p:cNvPr>
          <p:cNvCxnSpPr>
            <a:cxnSpLocks/>
            <a:stCxn id="4" idx="0"/>
            <a:endCxn id="10" idx="4"/>
          </p:cNvCxnSpPr>
          <p:nvPr>
            <p:custDataLst>
              <p:tags r:id="rId12"/>
            </p:custDataLst>
          </p:nvPr>
        </p:nvCxnSpPr>
        <p:spPr>
          <a:xfrm flipV="1">
            <a:off x="4757074" y="2523579"/>
            <a:ext cx="0" cy="625575"/>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MG-StraightArrowConnector 35">
            <a:extLst>
              <a:ext uri="{FF2B5EF4-FFF2-40B4-BE49-F238E27FC236}">
                <a16:creationId xmlns:a16="http://schemas.microsoft.com/office/drawing/2014/main" id="{44EB4918-57C8-4F1A-A100-3F0846A471CD}"/>
              </a:ext>
            </a:extLst>
          </p:cNvPr>
          <p:cNvCxnSpPr>
            <a:cxnSpLocks/>
            <a:stCxn id="5" idx="0"/>
            <a:endCxn id="11" idx="4"/>
          </p:cNvCxnSpPr>
          <p:nvPr>
            <p:custDataLst>
              <p:tags r:id="rId13"/>
            </p:custDataLst>
          </p:nvPr>
        </p:nvCxnSpPr>
        <p:spPr>
          <a:xfrm flipV="1">
            <a:off x="6642581" y="2488238"/>
            <a:ext cx="3655" cy="660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MG-StraightArrowConnector 36">
            <a:extLst>
              <a:ext uri="{FF2B5EF4-FFF2-40B4-BE49-F238E27FC236}">
                <a16:creationId xmlns:a16="http://schemas.microsoft.com/office/drawing/2014/main" id="{C306F099-6FE6-477C-9BFD-D0FA3C1A71D5}"/>
              </a:ext>
            </a:extLst>
          </p:cNvPr>
          <p:cNvCxnSpPr>
            <a:cxnSpLocks/>
            <a:stCxn id="8" idx="0"/>
            <a:endCxn id="5" idx="2"/>
          </p:cNvCxnSpPr>
          <p:nvPr>
            <p:custDataLst>
              <p:tags r:id="rId14"/>
            </p:custDataLst>
          </p:nvPr>
        </p:nvCxnSpPr>
        <p:spPr>
          <a:xfrm flipH="1" flipV="1">
            <a:off x="6642581" y="4038354"/>
            <a:ext cx="3655" cy="753257"/>
          </a:xfrm>
          <a:prstGeom prst="straightConnector1">
            <a:avLst/>
          </a:prstGeom>
          <a:ln w="19050">
            <a:solidFill>
              <a:srgbClr val="CC99FF"/>
            </a:solidFill>
            <a:tailEnd type="triangle"/>
          </a:ln>
        </p:spPr>
        <p:style>
          <a:lnRef idx="1">
            <a:schemeClr val="accent1"/>
          </a:lnRef>
          <a:fillRef idx="0">
            <a:schemeClr val="accent1"/>
          </a:fillRef>
          <a:effectRef idx="0">
            <a:schemeClr val="accent1"/>
          </a:effectRef>
          <a:fontRef idx="minor">
            <a:schemeClr val="tx1"/>
          </a:fontRef>
        </p:style>
      </p:cxnSp>
      <p:cxnSp>
        <p:nvCxnSpPr>
          <p:cNvPr id="17" name="MG-StraightArrowConnector 37">
            <a:extLst>
              <a:ext uri="{FF2B5EF4-FFF2-40B4-BE49-F238E27FC236}">
                <a16:creationId xmlns:a16="http://schemas.microsoft.com/office/drawing/2014/main" id="{184249AD-2446-4F2B-B7C4-113475F48DFE}"/>
              </a:ext>
            </a:extLst>
          </p:cNvPr>
          <p:cNvCxnSpPr>
            <a:cxnSpLocks/>
            <a:stCxn id="7" idx="0"/>
            <a:endCxn id="4" idx="2"/>
          </p:cNvCxnSpPr>
          <p:nvPr>
            <p:custDataLst>
              <p:tags r:id="rId15"/>
            </p:custDataLst>
          </p:nvPr>
        </p:nvCxnSpPr>
        <p:spPr>
          <a:xfrm flipV="1">
            <a:off x="4757074" y="4038354"/>
            <a:ext cx="0" cy="753257"/>
          </a:xfrm>
          <a:prstGeom prst="straightConnector1">
            <a:avLst/>
          </a:prstGeom>
          <a:ln w="19050">
            <a:solidFill>
              <a:srgbClr val="FF99CC"/>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CCAE9528-545C-4A27-9957-2404D82C1602}"/>
                  </a:ext>
                </a:extLst>
              </p:cNvPr>
              <p:cNvSpPr txBox="1"/>
              <p:nvPr/>
            </p:nvSpPr>
            <p:spPr>
              <a:xfrm>
                <a:off x="7759276" y="3390470"/>
                <a:ext cx="445507"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CN" b="1" i="1" smtClean="0">
                          <a:solidFill>
                            <a:schemeClr val="tx1"/>
                          </a:solidFill>
                          <a:latin typeface="Cambria Math" panose="02040503050406030204" pitchFamily="18" charset="0"/>
                        </a:rPr>
                        <m:t>⋯</m:t>
                      </m:r>
                    </m:oMath>
                  </m:oMathPara>
                </a14:m>
                <a:endParaRPr lang="zh-CN" altLang="en-US" dirty="0"/>
              </a:p>
            </p:txBody>
          </p:sp>
        </mc:Choice>
        <mc:Fallback xmlns="">
          <p:sp>
            <p:nvSpPr>
              <p:cNvPr id="24" name="文本框 23">
                <a:extLst>
                  <a:ext uri="{FF2B5EF4-FFF2-40B4-BE49-F238E27FC236}">
                    <a16:creationId xmlns:a16="http://schemas.microsoft.com/office/drawing/2014/main" id="{CCAE9528-545C-4A27-9957-2404D82C1602}"/>
                  </a:ext>
                </a:extLst>
              </p:cNvPr>
              <p:cNvSpPr txBox="1">
                <a:spLocks noRot="1" noChangeAspect="1" noMove="1" noResize="1" noEditPoints="1" noAdjustHandles="1" noChangeArrowheads="1" noChangeShapeType="1" noTextEdit="1"/>
              </p:cNvSpPr>
              <p:nvPr/>
            </p:nvSpPr>
            <p:spPr>
              <a:xfrm>
                <a:off x="7759276" y="3390470"/>
                <a:ext cx="445507" cy="369332"/>
              </a:xfrm>
              <a:prstGeom prst="rect">
                <a:avLst/>
              </a:prstGeom>
              <a:blipFill>
                <a:blip r:embed="rId41"/>
                <a:stretch>
                  <a:fillRect/>
                </a:stretch>
              </a:blipFill>
            </p:spPr>
            <p:txBody>
              <a:bodyPr/>
              <a:lstStyle/>
              <a:p>
                <a:r>
                  <a:rPr lang="zh-CN" altLang="en-US">
                    <a:noFill/>
                  </a:rPr>
                  <a:t> </a:t>
                </a:r>
              </a:p>
            </p:txBody>
          </p:sp>
        </mc:Fallback>
      </mc:AlternateContent>
      <p:sp>
        <p:nvSpPr>
          <p:cNvPr id="27" name="MG-圆角矩形 7">
            <a:extLst>
              <a:ext uri="{FF2B5EF4-FFF2-40B4-BE49-F238E27FC236}">
                <a16:creationId xmlns:a16="http://schemas.microsoft.com/office/drawing/2014/main" id="{E71107DC-1A82-4D0F-A5BE-69F4DA627F28}"/>
              </a:ext>
            </a:extLst>
          </p:cNvPr>
          <p:cNvSpPr/>
          <p:nvPr>
            <p:custDataLst>
              <p:tags r:id="rId16"/>
            </p:custDataLst>
          </p:nvPr>
        </p:nvSpPr>
        <p:spPr>
          <a:xfrm>
            <a:off x="8568828" y="3154989"/>
            <a:ext cx="1440000" cy="889200"/>
          </a:xfrm>
          <a:prstGeom prst="roundRect">
            <a:avLst/>
          </a:prstGeom>
          <a:solidFill>
            <a:schemeClr val="accent6">
              <a:lumMod val="60000"/>
              <a:lumOff val="40000"/>
            </a:schemeClr>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8" name="MG-椭圆 11">
                <a:extLst>
                  <a:ext uri="{FF2B5EF4-FFF2-40B4-BE49-F238E27FC236}">
                    <a16:creationId xmlns:a16="http://schemas.microsoft.com/office/drawing/2014/main" id="{AB7DFA5D-AEE9-4774-BFC5-F5C69B7918BF}"/>
                  </a:ext>
                </a:extLst>
              </p:cNvPr>
              <p:cNvSpPr/>
              <p:nvPr>
                <p:custDataLst>
                  <p:tags r:id="rId17"/>
                </p:custDataLst>
              </p:nvPr>
            </p:nvSpPr>
            <p:spPr>
              <a:xfrm>
                <a:off x="9022483" y="4797446"/>
                <a:ext cx="540000" cy="540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sSub>
                        <m:sSubPr>
                          <m:ctrlPr>
                            <a:rPr lang="en-US" altLang="zh-CN" b="1" i="1" smtClean="0">
                              <a:solidFill>
                                <a:schemeClr val="tx1"/>
                              </a:solidFill>
                              <a:latin typeface="Cambria Math" panose="02040503050406030204" pitchFamily="18" charset="0"/>
                            </a:rPr>
                          </m:ctrlPr>
                        </m:sSubPr>
                        <m:e>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𝒙</m:t>
                          </m:r>
                        </m:e>
                        <m:sub>
                          <m:r>
                            <a:rPr lang="en-US" altLang="zh-CN" b="1" i="1" smtClean="0">
                              <a:solidFill>
                                <a:schemeClr val="tx1"/>
                              </a:solidFill>
                              <a:latin typeface="Cambria Math" panose="02040503050406030204" pitchFamily="18" charset="0"/>
                            </a:rPr>
                            <m:t>𝒕</m:t>
                          </m:r>
                        </m:sub>
                      </m:sSub>
                    </m:oMath>
                  </m:oMathPara>
                </a14:m>
                <a:endParaRPr lang="en-US" altLang="zh-CN" b="1" dirty="0"/>
              </a:p>
            </p:txBody>
          </p:sp>
        </mc:Choice>
        <mc:Fallback xmlns="">
          <p:sp>
            <p:nvSpPr>
              <p:cNvPr id="28" name="MG-椭圆 11">
                <a:extLst>
                  <a:ext uri="{FF2B5EF4-FFF2-40B4-BE49-F238E27FC236}">
                    <a16:creationId xmlns:a16="http://schemas.microsoft.com/office/drawing/2014/main" id="{AB7DFA5D-AEE9-4774-BFC5-F5C69B7918BF}"/>
                  </a:ext>
                </a:extLst>
              </p:cNvPr>
              <p:cNvSpPr>
                <a:spLocks noRot="1" noChangeAspect="1" noMove="1" noResize="1" noEditPoints="1" noAdjustHandles="1" noChangeArrowheads="1" noChangeShapeType="1" noTextEdit="1"/>
              </p:cNvSpPr>
              <p:nvPr>
                <p:custDataLst>
                  <p:tags r:id="rId42"/>
                </p:custDataLst>
              </p:nvPr>
            </p:nvSpPr>
            <p:spPr>
              <a:xfrm>
                <a:off x="9022483" y="4797446"/>
                <a:ext cx="540000" cy="540000"/>
              </a:xfrm>
              <a:prstGeom prst="ellipse">
                <a:avLst/>
              </a:prstGeom>
              <a:blipFill>
                <a:blip r:embed="rId4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9" name="MG-椭圆 14">
                <a:extLst>
                  <a:ext uri="{FF2B5EF4-FFF2-40B4-BE49-F238E27FC236}">
                    <a16:creationId xmlns:a16="http://schemas.microsoft.com/office/drawing/2014/main" id="{261D0904-AA2D-4384-BE89-3FF67B2B5D2D}"/>
                  </a:ext>
                </a:extLst>
              </p:cNvPr>
              <p:cNvSpPr/>
              <p:nvPr>
                <p:custDataLst>
                  <p:tags r:id="rId18"/>
                </p:custDataLst>
              </p:nvPr>
            </p:nvSpPr>
            <p:spPr>
              <a:xfrm>
                <a:off x="9022483" y="1954073"/>
                <a:ext cx="540000" cy="540000"/>
              </a:xfrm>
              <a:prstGeom prst="ellipse">
                <a:avLst/>
              </a:prstGeom>
              <a:solidFill>
                <a:srgbClr val="CC99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14:m>
                  <m:oMathPara xmlns:m="http://schemas.openxmlformats.org/officeDocument/2006/math">
                    <m:oMathParaPr>
                      <m:jc m:val="center"/>
                    </m:oMathParaPr>
                    <m:oMath xmlns:m="http://schemas.openxmlformats.org/officeDocument/2006/math">
                      <m:r>
                        <a:rPr lang="en-US" altLang="zh-CN" b="1" i="1" smtClean="0">
                          <a:solidFill>
                            <a:schemeClr val="tx1"/>
                          </a:solidFill>
                          <a:latin typeface="Cambria Math" panose="02040503050406030204" pitchFamily="18" charset="0"/>
                        </a:rPr>
                        <m:t> </m:t>
                      </m:r>
                      <m:r>
                        <a:rPr lang="en-US" altLang="zh-CN" b="1" i="1" smtClean="0">
                          <a:solidFill>
                            <a:schemeClr val="tx1"/>
                          </a:solidFill>
                          <a:latin typeface="Cambria Math" panose="02040503050406030204" pitchFamily="18" charset="0"/>
                        </a:rPr>
                        <m:t>𝒆𝒏𝒅</m:t>
                      </m:r>
                    </m:oMath>
                  </m:oMathPara>
                </a14:m>
                <a:endParaRPr lang="en-US" altLang="zh-CN" b="1" dirty="0"/>
              </a:p>
            </p:txBody>
          </p:sp>
        </mc:Choice>
        <mc:Fallback xmlns="">
          <p:sp>
            <p:nvSpPr>
              <p:cNvPr id="29" name="MG-椭圆 14">
                <a:extLst>
                  <a:ext uri="{FF2B5EF4-FFF2-40B4-BE49-F238E27FC236}">
                    <a16:creationId xmlns:a16="http://schemas.microsoft.com/office/drawing/2014/main" id="{261D0904-AA2D-4384-BE89-3FF67B2B5D2D}"/>
                  </a:ext>
                </a:extLst>
              </p:cNvPr>
              <p:cNvSpPr>
                <a:spLocks noRot="1" noChangeAspect="1" noMove="1" noResize="1" noEditPoints="1" noAdjustHandles="1" noChangeArrowheads="1" noChangeShapeType="1" noTextEdit="1"/>
              </p:cNvSpPr>
              <p:nvPr>
                <p:custDataLst>
                  <p:tags r:id="rId44"/>
                </p:custDataLst>
              </p:nvPr>
            </p:nvSpPr>
            <p:spPr>
              <a:xfrm>
                <a:off x="9022483" y="1954073"/>
                <a:ext cx="540000" cy="540000"/>
              </a:xfrm>
              <a:prstGeom prst="ellipse">
                <a:avLst/>
              </a:prstGeom>
              <a:blipFill>
                <a:blip r:embed="rId45"/>
                <a:stretch>
                  <a:fillRect l="-5495" r="-3297"/>
                </a:stretch>
              </a:blipFill>
            </p:spPr>
            <p:txBody>
              <a:bodyPr/>
              <a:lstStyle/>
              <a:p>
                <a:r>
                  <a:rPr lang="zh-CN" altLang="en-US">
                    <a:noFill/>
                  </a:rPr>
                  <a:t> </a:t>
                </a:r>
              </a:p>
            </p:txBody>
          </p:sp>
        </mc:Fallback>
      </mc:AlternateContent>
      <p:cxnSp>
        <p:nvCxnSpPr>
          <p:cNvPr id="30" name="MG-StraightArrowConnector 35">
            <a:extLst>
              <a:ext uri="{FF2B5EF4-FFF2-40B4-BE49-F238E27FC236}">
                <a16:creationId xmlns:a16="http://schemas.microsoft.com/office/drawing/2014/main" id="{14DE274B-0378-4465-BD94-137D55B305DA}"/>
              </a:ext>
            </a:extLst>
          </p:cNvPr>
          <p:cNvCxnSpPr>
            <a:cxnSpLocks/>
            <a:stCxn id="27" idx="0"/>
            <a:endCxn id="29" idx="4"/>
          </p:cNvCxnSpPr>
          <p:nvPr>
            <p:custDataLst>
              <p:tags r:id="rId19"/>
            </p:custDataLst>
          </p:nvPr>
        </p:nvCxnSpPr>
        <p:spPr>
          <a:xfrm flipV="1">
            <a:off x="9288828" y="2494073"/>
            <a:ext cx="3655" cy="660916"/>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 name="MG-StraightArrowConnector 36">
            <a:extLst>
              <a:ext uri="{FF2B5EF4-FFF2-40B4-BE49-F238E27FC236}">
                <a16:creationId xmlns:a16="http://schemas.microsoft.com/office/drawing/2014/main" id="{478D0364-F68E-477B-A0D6-D56FC76F0EAF}"/>
              </a:ext>
            </a:extLst>
          </p:cNvPr>
          <p:cNvCxnSpPr>
            <a:cxnSpLocks/>
            <a:stCxn id="28" idx="0"/>
            <a:endCxn id="27" idx="2"/>
          </p:cNvCxnSpPr>
          <p:nvPr>
            <p:custDataLst>
              <p:tags r:id="rId20"/>
            </p:custDataLst>
          </p:nvPr>
        </p:nvCxnSpPr>
        <p:spPr>
          <a:xfrm flipH="1" flipV="1">
            <a:off x="9288828" y="4044189"/>
            <a:ext cx="3655" cy="753257"/>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文本框 31">
                <a:extLst>
                  <a:ext uri="{FF2B5EF4-FFF2-40B4-BE49-F238E27FC236}">
                    <a16:creationId xmlns:a16="http://schemas.microsoft.com/office/drawing/2014/main" id="{AD598BA8-D7B3-4B60-ADE2-FED80C41544C}"/>
                  </a:ext>
                </a:extLst>
              </p:cNvPr>
              <p:cNvSpPr txBox="1"/>
              <p:nvPr/>
            </p:nvSpPr>
            <p:spPr>
              <a:xfrm>
                <a:off x="7759453" y="4876945"/>
                <a:ext cx="445507"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CN" b="1" i="1" smtClean="0">
                          <a:solidFill>
                            <a:schemeClr val="tx1"/>
                          </a:solidFill>
                          <a:latin typeface="Cambria Math" panose="02040503050406030204" pitchFamily="18" charset="0"/>
                        </a:rPr>
                        <m:t>⋯</m:t>
                      </m:r>
                    </m:oMath>
                  </m:oMathPara>
                </a14:m>
                <a:endParaRPr lang="zh-CN" altLang="en-US" dirty="0"/>
              </a:p>
            </p:txBody>
          </p:sp>
        </mc:Choice>
        <mc:Fallback xmlns="">
          <p:sp>
            <p:nvSpPr>
              <p:cNvPr id="32" name="文本框 31">
                <a:extLst>
                  <a:ext uri="{FF2B5EF4-FFF2-40B4-BE49-F238E27FC236}">
                    <a16:creationId xmlns:a16="http://schemas.microsoft.com/office/drawing/2014/main" id="{AD598BA8-D7B3-4B60-ADE2-FED80C41544C}"/>
                  </a:ext>
                </a:extLst>
              </p:cNvPr>
              <p:cNvSpPr txBox="1">
                <a:spLocks noRot="1" noChangeAspect="1" noMove="1" noResize="1" noEditPoints="1" noAdjustHandles="1" noChangeArrowheads="1" noChangeShapeType="1" noTextEdit="1"/>
              </p:cNvSpPr>
              <p:nvPr/>
            </p:nvSpPr>
            <p:spPr>
              <a:xfrm>
                <a:off x="7759453" y="4876945"/>
                <a:ext cx="445507" cy="369332"/>
              </a:xfrm>
              <a:prstGeom prst="rect">
                <a:avLst/>
              </a:prstGeom>
              <a:blipFill>
                <a:blip r:embed="rId4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EB08BD04-6565-4D58-9A44-63DFBBBB4CD4}"/>
                  </a:ext>
                </a:extLst>
              </p:cNvPr>
              <p:cNvSpPr txBox="1"/>
              <p:nvPr/>
            </p:nvSpPr>
            <p:spPr>
              <a:xfrm>
                <a:off x="7757878" y="2033572"/>
                <a:ext cx="445507" cy="369332"/>
              </a:xfrm>
              <a:prstGeom prst="rect">
                <a:avLst/>
              </a:prstGeom>
              <a:noFill/>
            </p:spPr>
            <p:txBody>
              <a:bodyPr wrap="square">
                <a:spAutoFit/>
              </a:bodyPr>
              <a:lstStyle/>
              <a:p>
                <a:pPr/>
                <a14:m>
                  <m:oMathPara xmlns:m="http://schemas.openxmlformats.org/officeDocument/2006/math">
                    <m:oMathParaPr>
                      <m:jc m:val="center"/>
                    </m:oMathParaPr>
                    <m:oMath xmlns:m="http://schemas.openxmlformats.org/officeDocument/2006/math">
                      <m:r>
                        <a:rPr lang="en-US" altLang="zh-CN" b="1" i="1" smtClean="0">
                          <a:solidFill>
                            <a:schemeClr val="tx1"/>
                          </a:solidFill>
                          <a:latin typeface="Cambria Math" panose="02040503050406030204" pitchFamily="18" charset="0"/>
                        </a:rPr>
                        <m:t>⋯</m:t>
                      </m:r>
                    </m:oMath>
                  </m:oMathPara>
                </a14:m>
                <a:endParaRPr lang="zh-CN" altLang="en-US" dirty="0"/>
              </a:p>
            </p:txBody>
          </p:sp>
        </mc:Choice>
        <mc:Fallback xmlns="">
          <p:sp>
            <p:nvSpPr>
              <p:cNvPr id="33" name="文本框 32">
                <a:extLst>
                  <a:ext uri="{FF2B5EF4-FFF2-40B4-BE49-F238E27FC236}">
                    <a16:creationId xmlns:a16="http://schemas.microsoft.com/office/drawing/2014/main" id="{EB08BD04-6565-4D58-9A44-63DFBBBB4CD4}"/>
                  </a:ext>
                </a:extLst>
              </p:cNvPr>
              <p:cNvSpPr txBox="1">
                <a:spLocks noRot="1" noChangeAspect="1" noMove="1" noResize="1" noEditPoints="1" noAdjustHandles="1" noChangeArrowheads="1" noChangeShapeType="1" noTextEdit="1"/>
              </p:cNvSpPr>
              <p:nvPr/>
            </p:nvSpPr>
            <p:spPr>
              <a:xfrm>
                <a:off x="7757878" y="2033572"/>
                <a:ext cx="445507" cy="369332"/>
              </a:xfrm>
              <a:prstGeom prst="rect">
                <a:avLst/>
              </a:prstGeom>
              <a:blipFill>
                <a:blip r:embed="rId47"/>
                <a:stretch>
                  <a:fillRect/>
                </a:stretch>
              </a:blipFill>
            </p:spPr>
            <p:txBody>
              <a:bodyPr/>
              <a:lstStyle/>
              <a:p>
                <a:r>
                  <a:rPr lang="zh-CN" altLang="en-US">
                    <a:noFill/>
                  </a:rPr>
                  <a:t> </a:t>
                </a:r>
              </a:p>
            </p:txBody>
          </p:sp>
        </mc:Fallback>
      </mc:AlternateContent>
      <p:cxnSp>
        <p:nvCxnSpPr>
          <p:cNvPr id="34" name="MG-StraightArrowConnector 30">
            <a:extLst>
              <a:ext uri="{FF2B5EF4-FFF2-40B4-BE49-F238E27FC236}">
                <a16:creationId xmlns:a16="http://schemas.microsoft.com/office/drawing/2014/main" id="{2860E027-37C3-4BCC-9679-E2B6143C5FF7}"/>
              </a:ext>
            </a:extLst>
          </p:cNvPr>
          <p:cNvCxnSpPr>
            <a:cxnSpLocks/>
            <a:stCxn id="6" idx="0"/>
            <a:endCxn id="4" idx="2"/>
          </p:cNvCxnSpPr>
          <p:nvPr>
            <p:custDataLst>
              <p:tags r:id="rId21"/>
            </p:custDataLst>
          </p:nvPr>
        </p:nvCxnSpPr>
        <p:spPr>
          <a:xfrm flipV="1">
            <a:off x="2871567" y="4038354"/>
            <a:ext cx="1885507" cy="753257"/>
          </a:xfrm>
          <a:prstGeom prst="straightConnector1">
            <a:avLst/>
          </a:prstGeom>
          <a:ln w="19050">
            <a:solidFill>
              <a:srgbClr val="FF99CC"/>
            </a:solidFill>
            <a:tailEnd type="triangle"/>
          </a:ln>
        </p:spPr>
        <p:style>
          <a:lnRef idx="1">
            <a:schemeClr val="accent1"/>
          </a:lnRef>
          <a:fillRef idx="0">
            <a:schemeClr val="accent1"/>
          </a:fillRef>
          <a:effectRef idx="0">
            <a:schemeClr val="accent1"/>
          </a:effectRef>
          <a:fontRef idx="minor">
            <a:schemeClr val="tx1"/>
          </a:fontRef>
        </p:style>
      </p:cxnSp>
      <p:cxnSp>
        <p:nvCxnSpPr>
          <p:cNvPr id="37" name="MG-StraightArrowConnector 30">
            <a:extLst>
              <a:ext uri="{FF2B5EF4-FFF2-40B4-BE49-F238E27FC236}">
                <a16:creationId xmlns:a16="http://schemas.microsoft.com/office/drawing/2014/main" id="{573C0AEB-902F-4386-80F3-538BBDC3C117}"/>
              </a:ext>
            </a:extLst>
          </p:cNvPr>
          <p:cNvCxnSpPr>
            <a:cxnSpLocks/>
            <a:stCxn id="6" idx="0"/>
            <a:endCxn id="5" idx="2"/>
          </p:cNvCxnSpPr>
          <p:nvPr>
            <p:custDataLst>
              <p:tags r:id="rId22"/>
            </p:custDataLst>
          </p:nvPr>
        </p:nvCxnSpPr>
        <p:spPr>
          <a:xfrm flipV="1">
            <a:off x="2871567" y="4038354"/>
            <a:ext cx="3771014" cy="753257"/>
          </a:xfrm>
          <a:prstGeom prst="straightConnector1">
            <a:avLst/>
          </a:prstGeom>
          <a:ln w="19050">
            <a:solidFill>
              <a:srgbClr val="CC99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MG-StraightArrowConnector 30">
            <a:extLst>
              <a:ext uri="{FF2B5EF4-FFF2-40B4-BE49-F238E27FC236}">
                <a16:creationId xmlns:a16="http://schemas.microsoft.com/office/drawing/2014/main" id="{7EF17645-08D6-4DB3-B41A-472CB3E581E2}"/>
              </a:ext>
            </a:extLst>
          </p:cNvPr>
          <p:cNvCxnSpPr>
            <a:cxnSpLocks/>
            <a:stCxn id="6" idx="0"/>
            <a:endCxn id="27" idx="2"/>
          </p:cNvCxnSpPr>
          <p:nvPr>
            <p:custDataLst>
              <p:tags r:id="rId23"/>
            </p:custDataLst>
          </p:nvPr>
        </p:nvCxnSpPr>
        <p:spPr>
          <a:xfrm flipV="1">
            <a:off x="2871567" y="4044189"/>
            <a:ext cx="6417261" cy="747422"/>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MG-StraightArrowConnector 30">
            <a:extLst>
              <a:ext uri="{FF2B5EF4-FFF2-40B4-BE49-F238E27FC236}">
                <a16:creationId xmlns:a16="http://schemas.microsoft.com/office/drawing/2014/main" id="{CFCBFE18-3969-483A-89B9-AFA3271363DD}"/>
              </a:ext>
            </a:extLst>
          </p:cNvPr>
          <p:cNvCxnSpPr>
            <a:cxnSpLocks/>
            <a:stCxn id="7" idx="0"/>
            <a:endCxn id="5" idx="2"/>
          </p:cNvCxnSpPr>
          <p:nvPr>
            <p:custDataLst>
              <p:tags r:id="rId24"/>
            </p:custDataLst>
          </p:nvPr>
        </p:nvCxnSpPr>
        <p:spPr>
          <a:xfrm flipV="1">
            <a:off x="4757074" y="4038354"/>
            <a:ext cx="1885507" cy="753257"/>
          </a:xfrm>
          <a:prstGeom prst="straightConnector1">
            <a:avLst/>
          </a:prstGeom>
          <a:ln w="19050">
            <a:solidFill>
              <a:srgbClr val="CC99FF"/>
            </a:solidFill>
            <a:tailEnd type="triangle"/>
          </a:ln>
        </p:spPr>
        <p:style>
          <a:lnRef idx="1">
            <a:schemeClr val="accent1"/>
          </a:lnRef>
          <a:fillRef idx="0">
            <a:schemeClr val="accent1"/>
          </a:fillRef>
          <a:effectRef idx="0">
            <a:schemeClr val="accent1"/>
          </a:effectRef>
          <a:fontRef idx="minor">
            <a:schemeClr val="tx1"/>
          </a:fontRef>
        </p:style>
      </p:cxnSp>
      <p:cxnSp>
        <p:nvCxnSpPr>
          <p:cNvPr id="46" name="MG-StraightArrowConnector 30">
            <a:extLst>
              <a:ext uri="{FF2B5EF4-FFF2-40B4-BE49-F238E27FC236}">
                <a16:creationId xmlns:a16="http://schemas.microsoft.com/office/drawing/2014/main" id="{8A4B6031-1F71-46B9-8B81-5CEC02EE6F51}"/>
              </a:ext>
            </a:extLst>
          </p:cNvPr>
          <p:cNvCxnSpPr>
            <a:cxnSpLocks/>
            <a:stCxn id="7" idx="0"/>
          </p:cNvCxnSpPr>
          <p:nvPr>
            <p:custDataLst>
              <p:tags r:id="rId25"/>
            </p:custDataLst>
          </p:nvPr>
        </p:nvCxnSpPr>
        <p:spPr>
          <a:xfrm flipV="1">
            <a:off x="4757074" y="4038354"/>
            <a:ext cx="4531754" cy="753257"/>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MG-StraightArrowConnector 30">
            <a:extLst>
              <a:ext uri="{FF2B5EF4-FFF2-40B4-BE49-F238E27FC236}">
                <a16:creationId xmlns:a16="http://schemas.microsoft.com/office/drawing/2014/main" id="{216CC0FF-DF1E-4E04-9E5F-90AE006292B4}"/>
              </a:ext>
            </a:extLst>
          </p:cNvPr>
          <p:cNvCxnSpPr>
            <a:cxnSpLocks/>
            <a:stCxn id="8" idx="0"/>
            <a:endCxn id="27" idx="2"/>
          </p:cNvCxnSpPr>
          <p:nvPr>
            <p:custDataLst>
              <p:tags r:id="rId26"/>
            </p:custDataLst>
          </p:nvPr>
        </p:nvCxnSpPr>
        <p:spPr>
          <a:xfrm flipV="1">
            <a:off x="6646236" y="4044189"/>
            <a:ext cx="2642592" cy="747422"/>
          </a:xfrm>
          <a:prstGeom prst="straightConnector1">
            <a:avLst/>
          </a:prstGeom>
          <a:ln w="1905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0221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附录</a:t>
            </a:r>
            <a:r>
              <a:rPr lang="en-US" altLang="zh-CN" sz="2400" b="1" dirty="0">
                <a:latin typeface="微软雅黑" panose="020B0503020204020204" pitchFamily="34" charset="-122"/>
                <a:ea typeface="微软雅黑" panose="020B0503020204020204" pitchFamily="34" charset="-122"/>
              </a:rPr>
              <a:t>: </a:t>
            </a:r>
            <a:r>
              <a:rPr lang="zh-CN" altLang="en-US" sz="2400" b="1" dirty="0">
                <a:latin typeface="微软雅黑" panose="020B0503020204020204" pitchFamily="34" charset="-122"/>
                <a:ea typeface="微软雅黑" panose="020B0503020204020204" pitchFamily="34" charset="-122"/>
              </a:rPr>
              <a:t>检索增强</a:t>
            </a:r>
          </a:p>
        </p:txBody>
      </p:sp>
      <p:pic>
        <p:nvPicPr>
          <p:cNvPr id="7170" name="Picture 2">
            <a:extLst>
              <a:ext uri="{FF2B5EF4-FFF2-40B4-BE49-F238E27FC236}">
                <a16:creationId xmlns:a16="http://schemas.microsoft.com/office/drawing/2014/main" id="{E0DE14A0-65CF-4322-A290-0C77F9322AE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0" y="1082675"/>
            <a:ext cx="12192000" cy="55038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650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VAE &amp; GAN</a:t>
            </a:r>
            <a:endParaRPr lang="zh-CN" altLang="en-US" sz="2400" b="1"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5015CC75-A92A-4F75-B65C-40AF516E9191}"/>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6712838" y="1421932"/>
            <a:ext cx="1496007" cy="1497600"/>
          </a:xfrm>
          <a:prstGeom prst="rect">
            <a:avLst/>
          </a:prstGeom>
        </p:spPr>
      </p:pic>
      <p:sp>
        <p:nvSpPr>
          <p:cNvPr id="7" name="梯形 6">
            <a:extLst>
              <a:ext uri="{FF2B5EF4-FFF2-40B4-BE49-F238E27FC236}">
                <a16:creationId xmlns:a16="http://schemas.microsoft.com/office/drawing/2014/main" id="{10F13E96-76CB-43B0-BDE6-5340E14604E6}"/>
              </a:ext>
            </a:extLst>
          </p:cNvPr>
          <p:cNvSpPr/>
          <p:nvPr/>
        </p:nvSpPr>
        <p:spPr>
          <a:xfrm rot="16200000">
            <a:off x="5205355" y="1562587"/>
            <a:ext cx="1499199" cy="1229888"/>
          </a:xfrm>
          <a:prstGeom prst="trapezoid">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0" name="文本框 9">
            <a:extLst>
              <a:ext uri="{FF2B5EF4-FFF2-40B4-BE49-F238E27FC236}">
                <a16:creationId xmlns:a16="http://schemas.microsoft.com/office/drawing/2014/main" id="{D24A6DA0-02A0-47DC-8CA1-462A10A474F1}"/>
              </a:ext>
            </a:extLst>
          </p:cNvPr>
          <p:cNvSpPr txBox="1"/>
          <p:nvPr/>
        </p:nvSpPr>
        <p:spPr>
          <a:xfrm>
            <a:off x="5340009" y="1992865"/>
            <a:ext cx="1229889" cy="369332"/>
          </a:xfrm>
          <a:prstGeom prst="rect">
            <a:avLst/>
          </a:prstGeom>
          <a:noFill/>
          <a:ln>
            <a:noFill/>
          </a:ln>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decoder</a:t>
            </a:r>
            <a:endParaRPr lang="zh-CN" altLang="en-US"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D89BFC56-A2E8-4691-95FD-30FFFA5CAB6B}"/>
              </a:ext>
            </a:extLst>
          </p:cNvPr>
          <p:cNvSpPr txBox="1"/>
          <p:nvPr/>
        </p:nvSpPr>
        <p:spPr>
          <a:xfrm>
            <a:off x="7188229" y="4743781"/>
            <a:ext cx="865664"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score</a:t>
            </a:r>
            <a:endParaRPr lang="zh-CN" altLang="en-US" dirty="0">
              <a:latin typeface="微软雅黑" panose="020B0503020204020204" pitchFamily="34" charset="-122"/>
              <a:ea typeface="微软雅黑" panose="020B0503020204020204" pitchFamily="34" charset="-122"/>
            </a:endParaRPr>
          </a:p>
        </p:txBody>
      </p:sp>
      <p:pic>
        <p:nvPicPr>
          <p:cNvPr id="14" name="图片 13">
            <a:extLst>
              <a:ext uri="{FF2B5EF4-FFF2-40B4-BE49-F238E27FC236}">
                <a16:creationId xmlns:a16="http://schemas.microsoft.com/office/drawing/2014/main" id="{26C25E67-5C95-453B-AAEE-F3535DBAC10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0017" y="1421932"/>
            <a:ext cx="1497606" cy="1499200"/>
          </a:xfrm>
          <a:prstGeom prst="rect">
            <a:avLst/>
          </a:prstGeom>
        </p:spPr>
      </p:pic>
      <p:sp>
        <p:nvSpPr>
          <p:cNvPr id="16" name="梯形 15">
            <a:extLst>
              <a:ext uri="{FF2B5EF4-FFF2-40B4-BE49-F238E27FC236}">
                <a16:creationId xmlns:a16="http://schemas.microsoft.com/office/drawing/2014/main" id="{B54D07AB-7289-4403-9295-BD85F102B03D}"/>
              </a:ext>
            </a:extLst>
          </p:cNvPr>
          <p:cNvSpPr/>
          <p:nvPr/>
        </p:nvSpPr>
        <p:spPr>
          <a:xfrm rot="5400000" flipH="1">
            <a:off x="3449758" y="1557689"/>
            <a:ext cx="1496999" cy="1229886"/>
          </a:xfrm>
          <a:prstGeom prst="trapezoid">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7" name="文本框 16">
            <a:extLst>
              <a:ext uri="{FF2B5EF4-FFF2-40B4-BE49-F238E27FC236}">
                <a16:creationId xmlns:a16="http://schemas.microsoft.com/office/drawing/2014/main" id="{19C98A73-B183-40CC-A749-EF35D449BD4A}"/>
              </a:ext>
            </a:extLst>
          </p:cNvPr>
          <p:cNvSpPr txBox="1"/>
          <p:nvPr/>
        </p:nvSpPr>
        <p:spPr>
          <a:xfrm flipH="1">
            <a:off x="3598753" y="1991570"/>
            <a:ext cx="1214447" cy="369332"/>
          </a:xfrm>
          <a:prstGeom prst="rect">
            <a:avLst/>
          </a:prstGeom>
          <a:noFill/>
          <a:ln>
            <a:noFill/>
          </a:ln>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encoder</a:t>
            </a:r>
            <a:endParaRPr lang="zh-CN" altLang="en-US" dirty="0">
              <a:latin typeface="微软雅黑" panose="020B0503020204020204" pitchFamily="34" charset="-122"/>
              <a:ea typeface="微软雅黑" panose="020B0503020204020204" pitchFamily="34" charset="-122"/>
            </a:endParaRPr>
          </a:p>
        </p:txBody>
      </p:sp>
      <p:pic>
        <p:nvPicPr>
          <p:cNvPr id="19" name="图片 18">
            <a:extLst>
              <a:ext uri="{FF2B5EF4-FFF2-40B4-BE49-F238E27FC236}">
                <a16:creationId xmlns:a16="http://schemas.microsoft.com/office/drawing/2014/main" id="{38A5B9E3-F9CD-4F87-AF2A-60ADF06E986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415250" y="1429531"/>
            <a:ext cx="1496007" cy="1497600"/>
          </a:xfrm>
          <a:prstGeom prst="rect">
            <a:avLst/>
          </a:prstGeom>
        </p:spPr>
      </p:pic>
      <p:sp>
        <p:nvSpPr>
          <p:cNvPr id="20" name="箭头: 左右 19">
            <a:extLst>
              <a:ext uri="{FF2B5EF4-FFF2-40B4-BE49-F238E27FC236}">
                <a16:creationId xmlns:a16="http://schemas.microsoft.com/office/drawing/2014/main" id="{9E1C2921-3E6C-477A-A3D9-9ED7BDA7F815}"/>
              </a:ext>
            </a:extLst>
          </p:cNvPr>
          <p:cNvSpPr/>
          <p:nvPr/>
        </p:nvSpPr>
        <p:spPr>
          <a:xfrm flipV="1">
            <a:off x="8348921" y="2056881"/>
            <a:ext cx="926253" cy="2413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2AEBFEBA-06E9-4CB6-AC57-920797494373}"/>
              </a:ext>
            </a:extLst>
          </p:cNvPr>
          <p:cNvSpPr txBox="1"/>
          <p:nvPr/>
        </p:nvSpPr>
        <p:spPr>
          <a:xfrm>
            <a:off x="8294323" y="1687549"/>
            <a:ext cx="1035447" cy="369332"/>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loss</a:t>
            </a:r>
          </a:p>
        </p:txBody>
      </p:sp>
      <p:sp>
        <p:nvSpPr>
          <p:cNvPr id="22" name="矩形: 圆角 21">
            <a:extLst>
              <a:ext uri="{FF2B5EF4-FFF2-40B4-BE49-F238E27FC236}">
                <a16:creationId xmlns:a16="http://schemas.microsoft.com/office/drawing/2014/main" id="{90FAC6D4-5E5D-406A-BFC7-C8160B9EB94C}"/>
              </a:ext>
            </a:extLst>
          </p:cNvPr>
          <p:cNvSpPr/>
          <p:nvPr/>
        </p:nvSpPr>
        <p:spPr>
          <a:xfrm>
            <a:off x="4867798" y="1266777"/>
            <a:ext cx="3426525" cy="180532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8" name="图片 37">
            <a:extLst>
              <a:ext uri="{FF2B5EF4-FFF2-40B4-BE49-F238E27FC236}">
                <a16:creationId xmlns:a16="http://schemas.microsoft.com/office/drawing/2014/main" id="{E50613DF-6B02-45AD-BAE9-75890D6C73F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20777" y="5429701"/>
            <a:ext cx="283488" cy="821496"/>
          </a:xfrm>
          <a:prstGeom prst="rect">
            <a:avLst/>
          </a:prstGeom>
        </p:spPr>
      </p:pic>
      <p:pic>
        <p:nvPicPr>
          <p:cNvPr id="39" name="图片 38">
            <a:extLst>
              <a:ext uri="{FF2B5EF4-FFF2-40B4-BE49-F238E27FC236}">
                <a16:creationId xmlns:a16="http://schemas.microsoft.com/office/drawing/2014/main" id="{7AEC47A0-6C35-4680-B163-0A3A4D1B63A9}"/>
              </a:ext>
            </a:extLst>
          </p:cNvPr>
          <p:cNvPicPr>
            <a:picLocks noChangeAspect="1"/>
          </p:cNvPicPr>
          <p:nvPr/>
        </p:nvPicPr>
        <p:blipFill>
          <a:blip r:embed="rId3">
            <a:extLst>
              <a:ext uri="{BEBA8EAE-BF5A-486C-A8C5-ECC9F3942E4B}">
                <a14:imgProps xmlns:a14="http://schemas.microsoft.com/office/drawing/2010/main">
                  <a14:imgLayer r:embed="rId4">
                    <a14:imgEffect>
                      <a14:artisticChalkSketch/>
                    </a14:imgEffect>
                  </a14:imgLayer>
                </a14:imgProps>
              </a:ext>
              <a:ext uri="{28A0092B-C50C-407E-A947-70E740481C1C}">
                <a14:useLocalDpi xmlns:a14="http://schemas.microsoft.com/office/drawing/2010/main" val="0"/>
              </a:ext>
            </a:extLst>
          </a:blip>
          <a:stretch>
            <a:fillRect/>
          </a:stretch>
        </p:blipFill>
        <p:spPr>
          <a:xfrm>
            <a:off x="3598754" y="5086145"/>
            <a:ext cx="1496007" cy="1497600"/>
          </a:xfrm>
          <a:prstGeom prst="rect">
            <a:avLst/>
          </a:prstGeom>
        </p:spPr>
      </p:pic>
      <p:sp>
        <p:nvSpPr>
          <p:cNvPr id="40" name="梯形 39">
            <a:extLst>
              <a:ext uri="{FF2B5EF4-FFF2-40B4-BE49-F238E27FC236}">
                <a16:creationId xmlns:a16="http://schemas.microsoft.com/office/drawing/2014/main" id="{E62BD04D-49C8-4C1B-9C28-CA0D42AE6EE6}"/>
              </a:ext>
            </a:extLst>
          </p:cNvPr>
          <p:cNvSpPr/>
          <p:nvPr/>
        </p:nvSpPr>
        <p:spPr>
          <a:xfrm rot="16200000">
            <a:off x="2091271" y="5226800"/>
            <a:ext cx="1499199" cy="1229888"/>
          </a:xfrm>
          <a:prstGeom prst="trapezoid">
            <a:avLst/>
          </a:prstGeom>
          <a:solidFill>
            <a:srgbClr val="FFCC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1" name="文本框 40">
            <a:extLst>
              <a:ext uri="{FF2B5EF4-FFF2-40B4-BE49-F238E27FC236}">
                <a16:creationId xmlns:a16="http://schemas.microsoft.com/office/drawing/2014/main" id="{DE1233A7-D7E3-45D6-917F-82F478D876B0}"/>
              </a:ext>
            </a:extLst>
          </p:cNvPr>
          <p:cNvSpPr txBox="1"/>
          <p:nvPr/>
        </p:nvSpPr>
        <p:spPr>
          <a:xfrm>
            <a:off x="2225925" y="5657078"/>
            <a:ext cx="1229889" cy="369332"/>
          </a:xfrm>
          <a:prstGeom prst="rect">
            <a:avLst/>
          </a:prstGeom>
          <a:noFill/>
          <a:ln>
            <a:noFill/>
          </a:ln>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G</a:t>
            </a:r>
            <a:endParaRPr lang="zh-CN" altLang="en-US" dirty="0">
              <a:latin typeface="微软雅黑" panose="020B0503020204020204" pitchFamily="34" charset="-122"/>
              <a:ea typeface="微软雅黑" panose="020B0503020204020204" pitchFamily="34" charset="-122"/>
            </a:endParaRPr>
          </a:p>
        </p:txBody>
      </p:sp>
      <p:pic>
        <p:nvPicPr>
          <p:cNvPr id="42" name="图片 41">
            <a:extLst>
              <a:ext uri="{FF2B5EF4-FFF2-40B4-BE49-F238E27FC236}">
                <a16:creationId xmlns:a16="http://schemas.microsoft.com/office/drawing/2014/main" id="{0B84E268-9829-4775-8C4B-1913ADBFBB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598753" y="3417752"/>
            <a:ext cx="1496007" cy="1497600"/>
          </a:xfrm>
          <a:prstGeom prst="rect">
            <a:avLst/>
          </a:prstGeom>
        </p:spPr>
      </p:pic>
      <p:sp>
        <p:nvSpPr>
          <p:cNvPr id="45" name="矩形: 圆角 44">
            <a:extLst>
              <a:ext uri="{FF2B5EF4-FFF2-40B4-BE49-F238E27FC236}">
                <a16:creationId xmlns:a16="http://schemas.microsoft.com/office/drawing/2014/main" id="{2C89394C-084F-4205-9DB7-332B42FAD74D}"/>
              </a:ext>
            </a:extLst>
          </p:cNvPr>
          <p:cNvSpPr/>
          <p:nvPr/>
        </p:nvSpPr>
        <p:spPr>
          <a:xfrm>
            <a:off x="1715252" y="4981289"/>
            <a:ext cx="3471461" cy="1691640"/>
          </a:xfrm>
          <a:prstGeom prst="round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梯形 46">
            <a:extLst>
              <a:ext uri="{FF2B5EF4-FFF2-40B4-BE49-F238E27FC236}">
                <a16:creationId xmlns:a16="http://schemas.microsoft.com/office/drawing/2014/main" id="{B9F9B99E-9794-4F7F-BC4D-9F031A4AE02B}"/>
              </a:ext>
            </a:extLst>
          </p:cNvPr>
          <p:cNvSpPr/>
          <p:nvPr/>
        </p:nvSpPr>
        <p:spPr>
          <a:xfrm rot="5400000" flipH="1">
            <a:off x="5104142" y="4309900"/>
            <a:ext cx="1496999" cy="1229886"/>
          </a:xfrm>
          <a:prstGeom prst="trapezoid">
            <a:avLst/>
          </a:prstGeom>
          <a:solidFill>
            <a:srgbClr val="CC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文本框 47">
            <a:extLst>
              <a:ext uri="{FF2B5EF4-FFF2-40B4-BE49-F238E27FC236}">
                <a16:creationId xmlns:a16="http://schemas.microsoft.com/office/drawing/2014/main" id="{73B198CD-3911-46B4-AAFF-6F20304831B7}"/>
              </a:ext>
            </a:extLst>
          </p:cNvPr>
          <p:cNvSpPr txBox="1"/>
          <p:nvPr/>
        </p:nvSpPr>
        <p:spPr>
          <a:xfrm flipH="1">
            <a:off x="5253137" y="4743781"/>
            <a:ext cx="1214447" cy="369332"/>
          </a:xfrm>
          <a:prstGeom prst="rect">
            <a:avLst/>
          </a:prstGeom>
          <a:noFill/>
          <a:ln>
            <a:noFill/>
          </a:ln>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D</a:t>
            </a:r>
            <a:endParaRPr lang="zh-CN" altLang="en-US" dirty="0">
              <a:latin typeface="微软雅黑" panose="020B0503020204020204" pitchFamily="34" charset="-122"/>
              <a:ea typeface="微软雅黑" panose="020B0503020204020204" pitchFamily="34" charset="-122"/>
            </a:endParaRPr>
          </a:p>
        </p:txBody>
      </p:sp>
      <p:sp>
        <p:nvSpPr>
          <p:cNvPr id="49" name="椭圆 48">
            <a:extLst>
              <a:ext uri="{FF2B5EF4-FFF2-40B4-BE49-F238E27FC236}">
                <a16:creationId xmlns:a16="http://schemas.microsoft.com/office/drawing/2014/main" id="{837B3BC3-D0D0-46A3-909B-214F293A4037}"/>
              </a:ext>
            </a:extLst>
          </p:cNvPr>
          <p:cNvSpPr/>
          <p:nvPr/>
        </p:nvSpPr>
        <p:spPr>
          <a:xfrm>
            <a:off x="6681068" y="4667668"/>
            <a:ext cx="514349" cy="51434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a:extLst>
              <a:ext uri="{FF2B5EF4-FFF2-40B4-BE49-F238E27FC236}">
                <a16:creationId xmlns:a16="http://schemas.microsoft.com/office/drawing/2014/main" id="{F0CB7F5A-142A-4084-998F-A849800C90BB}"/>
              </a:ext>
            </a:extLst>
          </p:cNvPr>
          <p:cNvGrpSpPr/>
          <p:nvPr/>
        </p:nvGrpSpPr>
        <p:grpSpPr>
          <a:xfrm>
            <a:off x="420204" y="1037463"/>
            <a:ext cx="1337641" cy="1323439"/>
            <a:chOff x="407202" y="2864114"/>
            <a:chExt cx="1337641" cy="1323439"/>
          </a:xfrm>
        </p:grpSpPr>
        <p:sp>
          <p:nvSpPr>
            <p:cNvPr id="50" name="文本框 49">
              <a:extLst>
                <a:ext uri="{FF2B5EF4-FFF2-40B4-BE49-F238E27FC236}">
                  <a16:creationId xmlns:a16="http://schemas.microsoft.com/office/drawing/2014/main" id="{C9C4CF2C-A4A8-4C42-8567-16E93F966840}"/>
                </a:ext>
              </a:extLst>
            </p:cNvPr>
            <p:cNvSpPr txBox="1"/>
            <p:nvPr/>
          </p:nvSpPr>
          <p:spPr>
            <a:xfrm>
              <a:off x="879179" y="3509946"/>
              <a:ext cx="86566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VAE</a:t>
              </a:r>
              <a:endParaRPr lang="zh-CN" altLang="en-US" sz="2000" dirty="0">
                <a:latin typeface="微软雅黑" panose="020B0503020204020204" pitchFamily="34" charset="-122"/>
                <a:ea typeface="微软雅黑" panose="020B0503020204020204" pitchFamily="34" charset="-122"/>
              </a:endParaRPr>
            </a:p>
          </p:txBody>
        </p:sp>
        <p:sp>
          <p:nvSpPr>
            <p:cNvPr id="51" name="矩形 50">
              <a:extLst>
                <a:ext uri="{FF2B5EF4-FFF2-40B4-BE49-F238E27FC236}">
                  <a16:creationId xmlns:a16="http://schemas.microsoft.com/office/drawing/2014/main" id="{15528729-8138-499A-9208-C23692E2239D}"/>
                </a:ext>
              </a:extLst>
            </p:cNvPr>
            <p:cNvSpPr/>
            <p:nvPr/>
          </p:nvSpPr>
          <p:spPr>
            <a:xfrm>
              <a:off x="492680" y="3540113"/>
              <a:ext cx="865664" cy="453774"/>
            </a:xfrm>
            <a:custGeom>
              <a:avLst/>
              <a:gdLst>
                <a:gd name="connsiteX0" fmla="*/ 0 w 1329292"/>
                <a:gd name="connsiteY0" fmla="*/ 0 h 526944"/>
                <a:gd name="connsiteX1" fmla="*/ 1329292 w 1329292"/>
                <a:gd name="connsiteY1" fmla="*/ 0 h 526944"/>
                <a:gd name="connsiteX2" fmla="*/ 1329292 w 1329292"/>
                <a:gd name="connsiteY2" fmla="*/ 526944 h 526944"/>
                <a:gd name="connsiteX3" fmla="*/ 0 w 1329292"/>
                <a:gd name="connsiteY3" fmla="*/ 526944 h 526944"/>
                <a:gd name="connsiteX4" fmla="*/ 0 w 1329292"/>
                <a:gd name="connsiteY4" fmla="*/ 0 h 526944"/>
                <a:gd name="connsiteX0" fmla="*/ 0 w 1329292"/>
                <a:gd name="connsiteY0" fmla="*/ 490 h 527434"/>
                <a:gd name="connsiteX1" fmla="*/ 1028780 w 1329292"/>
                <a:gd name="connsiteY1" fmla="*/ 0 h 527434"/>
                <a:gd name="connsiteX2" fmla="*/ 1329292 w 1329292"/>
                <a:gd name="connsiteY2" fmla="*/ 490 h 527434"/>
                <a:gd name="connsiteX3" fmla="*/ 1329292 w 1329292"/>
                <a:gd name="connsiteY3" fmla="*/ 527434 h 527434"/>
                <a:gd name="connsiteX4" fmla="*/ 0 w 1329292"/>
                <a:gd name="connsiteY4" fmla="*/ 527434 h 527434"/>
                <a:gd name="connsiteX5" fmla="*/ 0 w 1329292"/>
                <a:gd name="connsiteY5" fmla="*/ 490 h 527434"/>
                <a:gd name="connsiteX0" fmla="*/ 1028780 w 1329292"/>
                <a:gd name="connsiteY0" fmla="*/ 0 h 527434"/>
                <a:gd name="connsiteX1" fmla="*/ 1329292 w 1329292"/>
                <a:gd name="connsiteY1" fmla="*/ 490 h 527434"/>
                <a:gd name="connsiteX2" fmla="*/ 1329292 w 1329292"/>
                <a:gd name="connsiteY2" fmla="*/ 527434 h 527434"/>
                <a:gd name="connsiteX3" fmla="*/ 0 w 1329292"/>
                <a:gd name="connsiteY3" fmla="*/ 527434 h 527434"/>
                <a:gd name="connsiteX4" fmla="*/ 0 w 1329292"/>
                <a:gd name="connsiteY4" fmla="*/ 490 h 527434"/>
                <a:gd name="connsiteX5" fmla="*/ 1120220 w 1329292"/>
                <a:gd name="connsiteY5" fmla="*/ 91440 h 527434"/>
                <a:gd name="connsiteX0" fmla="*/ 1028780 w 1329292"/>
                <a:gd name="connsiteY0" fmla="*/ 1428 h 528862"/>
                <a:gd name="connsiteX1" fmla="*/ 1329292 w 1329292"/>
                <a:gd name="connsiteY1" fmla="*/ 1918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024017 w 1329292"/>
                <a:gd name="connsiteY0" fmla="*/ 1428 h 528862"/>
                <a:gd name="connsiteX1" fmla="*/ 1329292 w 1329292"/>
                <a:gd name="connsiteY1" fmla="*/ 1918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024017 w 1329292"/>
                <a:gd name="connsiteY0" fmla="*/ 1428 h 528862"/>
                <a:gd name="connsiteX1" fmla="*/ 1329292 w 1329292"/>
                <a:gd name="connsiteY1" fmla="*/ 1918 h 528862"/>
                <a:gd name="connsiteX2" fmla="*/ 1327389 w 1329292"/>
                <a:gd name="connsiteY2" fmla="*/ 429101 h 528862"/>
                <a:gd name="connsiteX3" fmla="*/ 1329292 w 1329292"/>
                <a:gd name="connsiteY3" fmla="*/ 528862 h 528862"/>
                <a:gd name="connsiteX4" fmla="*/ 0 w 1329292"/>
                <a:gd name="connsiteY4" fmla="*/ 528862 h 528862"/>
                <a:gd name="connsiteX5" fmla="*/ 0 w 1329292"/>
                <a:gd name="connsiteY5" fmla="*/ 1918 h 528862"/>
                <a:gd name="connsiteX6" fmla="*/ 346314 w 1329292"/>
                <a:gd name="connsiteY6" fmla="*/ 0 h 528862"/>
                <a:gd name="connsiteX0" fmla="*/ 1329292 w 1329292"/>
                <a:gd name="connsiteY0" fmla="*/ 1918 h 528862"/>
                <a:gd name="connsiteX1" fmla="*/ 1327389 w 1329292"/>
                <a:gd name="connsiteY1" fmla="*/ 429101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327389 w 1329292"/>
                <a:gd name="connsiteY0" fmla="*/ 429101 h 528862"/>
                <a:gd name="connsiteX1" fmla="*/ 1329292 w 1329292"/>
                <a:gd name="connsiteY1" fmla="*/ 528862 h 528862"/>
                <a:gd name="connsiteX2" fmla="*/ 0 w 1329292"/>
                <a:gd name="connsiteY2" fmla="*/ 528862 h 528862"/>
                <a:gd name="connsiteX3" fmla="*/ 0 w 1329292"/>
                <a:gd name="connsiteY3" fmla="*/ 1918 h 528862"/>
                <a:gd name="connsiteX4" fmla="*/ 346314 w 1329292"/>
                <a:gd name="connsiteY4" fmla="*/ 0 h 52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292" h="528862">
                  <a:moveTo>
                    <a:pt x="1327389" y="429101"/>
                  </a:moveTo>
                  <a:cubicBezTo>
                    <a:pt x="1328023" y="462355"/>
                    <a:pt x="1328658" y="495608"/>
                    <a:pt x="1329292" y="528862"/>
                  </a:cubicBezTo>
                  <a:lnTo>
                    <a:pt x="0" y="528862"/>
                  </a:lnTo>
                  <a:lnTo>
                    <a:pt x="0" y="1918"/>
                  </a:lnTo>
                  <a:lnTo>
                    <a:pt x="346314" y="0"/>
                  </a:ln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a:extLst>
                <a:ext uri="{FF2B5EF4-FFF2-40B4-BE49-F238E27FC236}">
                  <a16:creationId xmlns:a16="http://schemas.microsoft.com/office/drawing/2014/main" id="{1CA6BCE4-D1FF-4E8B-B085-77691AE4624C}"/>
                </a:ext>
              </a:extLst>
            </p:cNvPr>
            <p:cNvSpPr txBox="1"/>
            <p:nvPr/>
          </p:nvSpPr>
          <p:spPr>
            <a:xfrm>
              <a:off x="407202" y="2864114"/>
              <a:ext cx="858476" cy="1323439"/>
            </a:xfrm>
            <a:prstGeom prst="rect">
              <a:avLst/>
            </a:prstGeom>
            <a:noFill/>
          </p:spPr>
          <p:txBody>
            <a:bodyPr wrap="square" rtlCol="0">
              <a:spAutoFit/>
            </a:bodyPr>
            <a:lstStyle/>
            <a:p>
              <a:r>
                <a:rPr lang="en-US" altLang="zh-CN" sz="8000" dirty="0">
                  <a:gradFill>
                    <a:gsLst>
                      <a:gs pos="0">
                        <a:schemeClr val="accent1">
                          <a:lumMod val="60000"/>
                          <a:lumOff val="40000"/>
                        </a:schemeClr>
                      </a:gs>
                      <a:gs pos="100000">
                        <a:schemeClr val="accent1">
                          <a:lumMod val="50000"/>
                        </a:schemeClr>
                      </a:gs>
                    </a:gsLst>
                    <a:lin ang="5400000" scaled="1"/>
                  </a:gradFill>
                  <a:latin typeface="微软雅黑" panose="020B0503020204020204" pitchFamily="34" charset="-122"/>
                  <a:ea typeface="微软雅黑" panose="020B0503020204020204" pitchFamily="34" charset="-122"/>
                </a:rPr>
                <a:t>1</a:t>
              </a:r>
              <a:endParaRPr lang="zh-CN" altLang="en-US" sz="8000" dirty="0">
                <a:gradFill>
                  <a:gsLst>
                    <a:gs pos="0">
                      <a:schemeClr val="accent1">
                        <a:lumMod val="60000"/>
                        <a:lumOff val="40000"/>
                      </a:schemeClr>
                    </a:gs>
                    <a:gs pos="100000">
                      <a:schemeClr val="accent1">
                        <a:lumMod val="50000"/>
                      </a:schemeClr>
                    </a:gs>
                  </a:gsLst>
                  <a:lin ang="5400000" scaled="1"/>
                </a:gradFill>
                <a:latin typeface="微软雅黑" panose="020B0503020204020204" pitchFamily="34" charset="-122"/>
                <a:ea typeface="微软雅黑" panose="020B0503020204020204" pitchFamily="34" charset="-122"/>
              </a:endParaRPr>
            </a:p>
          </p:txBody>
        </p:sp>
      </p:grpSp>
      <p:grpSp>
        <p:nvGrpSpPr>
          <p:cNvPr id="55" name="组合 54">
            <a:extLst>
              <a:ext uri="{FF2B5EF4-FFF2-40B4-BE49-F238E27FC236}">
                <a16:creationId xmlns:a16="http://schemas.microsoft.com/office/drawing/2014/main" id="{FA18FAA9-292A-422F-877A-5F7419EE813B}"/>
              </a:ext>
            </a:extLst>
          </p:cNvPr>
          <p:cNvGrpSpPr/>
          <p:nvPr/>
        </p:nvGrpSpPr>
        <p:grpSpPr>
          <a:xfrm>
            <a:off x="420204" y="3227401"/>
            <a:ext cx="1337641" cy="1323439"/>
            <a:chOff x="407202" y="2864114"/>
            <a:chExt cx="1337641" cy="1323439"/>
          </a:xfrm>
        </p:grpSpPr>
        <p:sp>
          <p:nvSpPr>
            <p:cNvPr id="56" name="文本框 55">
              <a:extLst>
                <a:ext uri="{FF2B5EF4-FFF2-40B4-BE49-F238E27FC236}">
                  <a16:creationId xmlns:a16="http://schemas.microsoft.com/office/drawing/2014/main" id="{3AE17495-A0B6-47A0-B1FD-DA6872790AA1}"/>
                </a:ext>
              </a:extLst>
            </p:cNvPr>
            <p:cNvSpPr txBox="1"/>
            <p:nvPr/>
          </p:nvSpPr>
          <p:spPr>
            <a:xfrm>
              <a:off x="879179" y="3509946"/>
              <a:ext cx="865664" cy="400110"/>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GAN</a:t>
              </a:r>
              <a:endParaRPr lang="zh-CN" altLang="en-US" sz="2000" dirty="0">
                <a:latin typeface="微软雅黑" panose="020B0503020204020204" pitchFamily="34" charset="-122"/>
                <a:ea typeface="微软雅黑" panose="020B0503020204020204" pitchFamily="34" charset="-122"/>
              </a:endParaRPr>
            </a:p>
          </p:txBody>
        </p:sp>
        <p:sp>
          <p:nvSpPr>
            <p:cNvPr id="57" name="矩形 50">
              <a:extLst>
                <a:ext uri="{FF2B5EF4-FFF2-40B4-BE49-F238E27FC236}">
                  <a16:creationId xmlns:a16="http://schemas.microsoft.com/office/drawing/2014/main" id="{DE12BECB-C8F3-4599-B626-3824C0DD44CA}"/>
                </a:ext>
              </a:extLst>
            </p:cNvPr>
            <p:cNvSpPr/>
            <p:nvPr/>
          </p:nvSpPr>
          <p:spPr>
            <a:xfrm>
              <a:off x="492680" y="3540113"/>
              <a:ext cx="865664" cy="453774"/>
            </a:xfrm>
            <a:custGeom>
              <a:avLst/>
              <a:gdLst>
                <a:gd name="connsiteX0" fmla="*/ 0 w 1329292"/>
                <a:gd name="connsiteY0" fmla="*/ 0 h 526944"/>
                <a:gd name="connsiteX1" fmla="*/ 1329292 w 1329292"/>
                <a:gd name="connsiteY1" fmla="*/ 0 h 526944"/>
                <a:gd name="connsiteX2" fmla="*/ 1329292 w 1329292"/>
                <a:gd name="connsiteY2" fmla="*/ 526944 h 526944"/>
                <a:gd name="connsiteX3" fmla="*/ 0 w 1329292"/>
                <a:gd name="connsiteY3" fmla="*/ 526944 h 526944"/>
                <a:gd name="connsiteX4" fmla="*/ 0 w 1329292"/>
                <a:gd name="connsiteY4" fmla="*/ 0 h 526944"/>
                <a:gd name="connsiteX0" fmla="*/ 0 w 1329292"/>
                <a:gd name="connsiteY0" fmla="*/ 490 h 527434"/>
                <a:gd name="connsiteX1" fmla="*/ 1028780 w 1329292"/>
                <a:gd name="connsiteY1" fmla="*/ 0 h 527434"/>
                <a:gd name="connsiteX2" fmla="*/ 1329292 w 1329292"/>
                <a:gd name="connsiteY2" fmla="*/ 490 h 527434"/>
                <a:gd name="connsiteX3" fmla="*/ 1329292 w 1329292"/>
                <a:gd name="connsiteY3" fmla="*/ 527434 h 527434"/>
                <a:gd name="connsiteX4" fmla="*/ 0 w 1329292"/>
                <a:gd name="connsiteY4" fmla="*/ 527434 h 527434"/>
                <a:gd name="connsiteX5" fmla="*/ 0 w 1329292"/>
                <a:gd name="connsiteY5" fmla="*/ 490 h 527434"/>
                <a:gd name="connsiteX0" fmla="*/ 1028780 w 1329292"/>
                <a:gd name="connsiteY0" fmla="*/ 0 h 527434"/>
                <a:gd name="connsiteX1" fmla="*/ 1329292 w 1329292"/>
                <a:gd name="connsiteY1" fmla="*/ 490 h 527434"/>
                <a:gd name="connsiteX2" fmla="*/ 1329292 w 1329292"/>
                <a:gd name="connsiteY2" fmla="*/ 527434 h 527434"/>
                <a:gd name="connsiteX3" fmla="*/ 0 w 1329292"/>
                <a:gd name="connsiteY3" fmla="*/ 527434 h 527434"/>
                <a:gd name="connsiteX4" fmla="*/ 0 w 1329292"/>
                <a:gd name="connsiteY4" fmla="*/ 490 h 527434"/>
                <a:gd name="connsiteX5" fmla="*/ 1120220 w 1329292"/>
                <a:gd name="connsiteY5" fmla="*/ 91440 h 527434"/>
                <a:gd name="connsiteX0" fmla="*/ 1028780 w 1329292"/>
                <a:gd name="connsiteY0" fmla="*/ 1428 h 528862"/>
                <a:gd name="connsiteX1" fmla="*/ 1329292 w 1329292"/>
                <a:gd name="connsiteY1" fmla="*/ 1918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024017 w 1329292"/>
                <a:gd name="connsiteY0" fmla="*/ 1428 h 528862"/>
                <a:gd name="connsiteX1" fmla="*/ 1329292 w 1329292"/>
                <a:gd name="connsiteY1" fmla="*/ 1918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024017 w 1329292"/>
                <a:gd name="connsiteY0" fmla="*/ 1428 h 528862"/>
                <a:gd name="connsiteX1" fmla="*/ 1329292 w 1329292"/>
                <a:gd name="connsiteY1" fmla="*/ 1918 h 528862"/>
                <a:gd name="connsiteX2" fmla="*/ 1327389 w 1329292"/>
                <a:gd name="connsiteY2" fmla="*/ 429101 h 528862"/>
                <a:gd name="connsiteX3" fmla="*/ 1329292 w 1329292"/>
                <a:gd name="connsiteY3" fmla="*/ 528862 h 528862"/>
                <a:gd name="connsiteX4" fmla="*/ 0 w 1329292"/>
                <a:gd name="connsiteY4" fmla="*/ 528862 h 528862"/>
                <a:gd name="connsiteX5" fmla="*/ 0 w 1329292"/>
                <a:gd name="connsiteY5" fmla="*/ 1918 h 528862"/>
                <a:gd name="connsiteX6" fmla="*/ 346314 w 1329292"/>
                <a:gd name="connsiteY6" fmla="*/ 0 h 528862"/>
                <a:gd name="connsiteX0" fmla="*/ 1329292 w 1329292"/>
                <a:gd name="connsiteY0" fmla="*/ 1918 h 528862"/>
                <a:gd name="connsiteX1" fmla="*/ 1327389 w 1329292"/>
                <a:gd name="connsiteY1" fmla="*/ 429101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327389 w 1329292"/>
                <a:gd name="connsiteY0" fmla="*/ 429101 h 528862"/>
                <a:gd name="connsiteX1" fmla="*/ 1329292 w 1329292"/>
                <a:gd name="connsiteY1" fmla="*/ 528862 h 528862"/>
                <a:gd name="connsiteX2" fmla="*/ 0 w 1329292"/>
                <a:gd name="connsiteY2" fmla="*/ 528862 h 528862"/>
                <a:gd name="connsiteX3" fmla="*/ 0 w 1329292"/>
                <a:gd name="connsiteY3" fmla="*/ 1918 h 528862"/>
                <a:gd name="connsiteX4" fmla="*/ 346314 w 1329292"/>
                <a:gd name="connsiteY4" fmla="*/ 0 h 52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292" h="528862">
                  <a:moveTo>
                    <a:pt x="1327389" y="429101"/>
                  </a:moveTo>
                  <a:cubicBezTo>
                    <a:pt x="1328023" y="462355"/>
                    <a:pt x="1328658" y="495608"/>
                    <a:pt x="1329292" y="528862"/>
                  </a:cubicBezTo>
                  <a:lnTo>
                    <a:pt x="0" y="528862"/>
                  </a:lnTo>
                  <a:lnTo>
                    <a:pt x="0" y="1918"/>
                  </a:lnTo>
                  <a:lnTo>
                    <a:pt x="346314" y="0"/>
                  </a:ln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文本框 57">
              <a:extLst>
                <a:ext uri="{FF2B5EF4-FFF2-40B4-BE49-F238E27FC236}">
                  <a16:creationId xmlns:a16="http://schemas.microsoft.com/office/drawing/2014/main" id="{FCE632D0-8313-4093-A699-D485D856945F}"/>
                </a:ext>
              </a:extLst>
            </p:cNvPr>
            <p:cNvSpPr txBox="1"/>
            <p:nvPr/>
          </p:nvSpPr>
          <p:spPr>
            <a:xfrm>
              <a:off x="407202" y="2864114"/>
              <a:ext cx="858476" cy="1323439"/>
            </a:xfrm>
            <a:prstGeom prst="rect">
              <a:avLst/>
            </a:prstGeom>
            <a:noFill/>
          </p:spPr>
          <p:txBody>
            <a:bodyPr wrap="square" rtlCol="0">
              <a:spAutoFit/>
            </a:bodyPr>
            <a:lstStyle/>
            <a:p>
              <a:r>
                <a:rPr lang="en-US" altLang="zh-CN" sz="8000" dirty="0">
                  <a:gradFill>
                    <a:gsLst>
                      <a:gs pos="0">
                        <a:schemeClr val="accent1">
                          <a:lumMod val="60000"/>
                          <a:lumOff val="40000"/>
                        </a:schemeClr>
                      </a:gs>
                      <a:gs pos="100000">
                        <a:schemeClr val="accent1">
                          <a:lumMod val="50000"/>
                        </a:schemeClr>
                      </a:gs>
                    </a:gsLst>
                    <a:lin ang="5400000" scaled="1"/>
                  </a:gradFill>
                  <a:latin typeface="微软雅黑" panose="020B0503020204020204" pitchFamily="34" charset="-122"/>
                  <a:ea typeface="微软雅黑" panose="020B0503020204020204" pitchFamily="34" charset="-122"/>
                </a:rPr>
                <a:t>2</a:t>
              </a:r>
              <a:endParaRPr lang="zh-CN" altLang="en-US" sz="8000" dirty="0">
                <a:gradFill>
                  <a:gsLst>
                    <a:gs pos="0">
                      <a:schemeClr val="accent1">
                        <a:lumMod val="60000"/>
                        <a:lumOff val="40000"/>
                      </a:schemeClr>
                    </a:gs>
                    <a:gs pos="100000">
                      <a:schemeClr val="accent1">
                        <a:lumMod val="50000"/>
                      </a:schemeClr>
                    </a:gs>
                  </a:gsLst>
                  <a:lin ang="5400000" scaled="1"/>
                </a:gradFill>
                <a:latin typeface="微软雅黑" panose="020B0503020204020204" pitchFamily="34" charset="-122"/>
                <a:ea typeface="微软雅黑" panose="020B0503020204020204" pitchFamily="34" charset="-122"/>
              </a:endParaRPr>
            </a:p>
          </p:txBody>
        </p:sp>
      </p:grpSp>
      <p:pic>
        <p:nvPicPr>
          <p:cNvPr id="63" name="图片 62">
            <a:extLst>
              <a:ext uri="{FF2B5EF4-FFF2-40B4-BE49-F238E27FC236}">
                <a16:creationId xmlns:a16="http://schemas.microsoft.com/office/drawing/2014/main" id="{8449574B-3CB9-4A44-B161-6FECF248F35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9820" b="89980" l="6267" r="93600">
                        <a14:foregroundMark x1="12800" y1="31263" x2="12800" y2="31263"/>
                        <a14:foregroundMark x1="6267" y1="32465" x2="6267" y2="32465"/>
                        <a14:foregroundMark x1="54533" y1="65731" x2="54533" y2="65731"/>
                        <a14:foregroundMark x1="43200" y1="70942" x2="43200" y2="70942"/>
                        <a14:foregroundMark x1="52933" y1="31263" x2="52933" y2="31263"/>
                        <a14:foregroundMark x1="51733" y1="18437" x2="51733" y2="18437"/>
                        <a14:foregroundMark x1="51733" y1="21242" x2="51733" y2="21242"/>
                        <a14:foregroundMark x1="44133" y1="38277" x2="44133" y2="38277"/>
                        <a14:foregroundMark x1="85733" y1="30661" x2="85733" y2="30661"/>
                        <a14:foregroundMark x1="80267" y1="30060" x2="80267" y2="30060"/>
                        <a14:foregroundMark x1="79467" y1="27655" x2="79467" y2="27655"/>
                        <a14:foregroundMark x1="93600" y1="38477" x2="93600" y2="38477"/>
                        <a14:foregroundMark x1="87733" y1="60521" x2="87733" y2="60521"/>
                        <a14:foregroundMark x1="85467" y1="83567" x2="85467" y2="83567"/>
                        <a14:foregroundMark x1="85333" y1="78357" x2="85333" y2="78357"/>
                        <a14:foregroundMark x1="83067" y1="84970" x2="83067" y2="84970"/>
                        <a14:foregroundMark x1="83733" y1="83968" x2="83733" y2="83968"/>
                        <a14:foregroundMark x1="88800" y1="76754" x2="88800" y2="76754"/>
                        <a14:foregroundMark x1="89067" y1="78357" x2="89067" y2="78357"/>
                        <a14:foregroundMark x1="89200" y1="80962" x2="89200" y2="80962"/>
                        <a14:foregroundMark x1="89333" y1="83567" x2="89333" y2="83567"/>
                        <a14:foregroundMark x1="82533" y1="84770" x2="82533" y2="84770"/>
                        <a14:foregroundMark x1="89200" y1="85371" x2="89200" y2="85371"/>
                        <a14:foregroundMark x1="44800" y1="73347" x2="44800" y2="73347"/>
                        <a14:backgroundMark x1="48000" y1="27856" x2="48000" y2="27856"/>
                        <a14:backgroundMark x1="44800" y1="66733" x2="44800" y2="66733"/>
                        <a14:backgroundMark x1="45200" y1="67936" x2="45200" y2="67936"/>
                        <a14:backgroundMark x1="47467" y1="70341" x2="47467" y2="70341"/>
                        <a14:backgroundMark x1="45867" y1="70341" x2="46133" y2="70541"/>
                        <a14:backgroundMark x1="84933" y1="64729" x2="85200" y2="64729"/>
                        <a14:backgroundMark x1="85467" y1="64529" x2="85867" y2="64529"/>
                        <a14:backgroundMark x1="87200" y1="41483" x2="87067" y2="40882"/>
                        <a14:backgroundMark x1="87200" y1="40080" x2="87067" y2="40080"/>
                        <a14:backgroundMark x1="86667" y1="37675" x2="86667" y2="37475"/>
                        <a14:backgroundMark x1="9600" y1="11423" x2="9600" y2="11423"/>
                        <a14:backgroundMark x1="9600" y1="11423" x2="9600" y2="11423"/>
                        <a14:backgroundMark x1="9600" y1="11423" x2="9600" y2="11423"/>
                      </a14:backgroundRemoval>
                    </a14:imgEffect>
                  </a14:imgLayer>
                </a14:imgProps>
              </a:ext>
              <a:ext uri="{28A0092B-C50C-407E-A947-70E740481C1C}">
                <a14:useLocalDpi xmlns:a14="http://schemas.microsoft.com/office/drawing/2010/main" val="0"/>
              </a:ext>
            </a:extLst>
          </a:blip>
          <a:stretch>
            <a:fillRect/>
          </a:stretch>
        </p:blipFill>
        <p:spPr>
          <a:xfrm>
            <a:off x="8104878" y="3876774"/>
            <a:ext cx="3369956" cy="2242144"/>
          </a:xfrm>
          <a:prstGeom prst="rect">
            <a:avLst/>
          </a:prstGeom>
        </p:spPr>
      </p:pic>
      <p:sp>
        <p:nvSpPr>
          <p:cNvPr id="64" name="箭头: 右 63">
            <a:extLst>
              <a:ext uri="{FF2B5EF4-FFF2-40B4-BE49-F238E27FC236}">
                <a16:creationId xmlns:a16="http://schemas.microsoft.com/office/drawing/2014/main" id="{D5D64EE4-362B-4273-9453-9C89C70CA604}"/>
              </a:ext>
            </a:extLst>
          </p:cNvPr>
          <p:cNvSpPr/>
          <p:nvPr/>
        </p:nvSpPr>
        <p:spPr>
          <a:xfrm>
            <a:off x="8279893" y="3976404"/>
            <a:ext cx="3019926" cy="171330"/>
          </a:xfrm>
          <a:prstGeom prst="rightArrow">
            <a:avLst/>
          </a:prstGeom>
          <a:gradFill>
            <a:gsLst>
              <a:gs pos="0">
                <a:schemeClr val="accent5">
                  <a:lumMod val="20000"/>
                  <a:lumOff val="80000"/>
                </a:schemeClr>
              </a:gs>
              <a:gs pos="99000">
                <a:schemeClr val="accent5">
                  <a:lumMod val="75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7" name="文本框 66">
            <a:extLst>
              <a:ext uri="{FF2B5EF4-FFF2-40B4-BE49-F238E27FC236}">
                <a16:creationId xmlns:a16="http://schemas.microsoft.com/office/drawing/2014/main" id="{A2FB22AD-E3AD-410F-A28F-441FA25333DD}"/>
              </a:ext>
            </a:extLst>
          </p:cNvPr>
          <p:cNvSpPr txBox="1"/>
          <p:nvPr/>
        </p:nvSpPr>
        <p:spPr>
          <a:xfrm>
            <a:off x="9027850" y="3622229"/>
            <a:ext cx="1496007"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造假能力</a:t>
            </a:r>
            <a:endParaRPr lang="en-US" altLang="zh-CN" dirty="0">
              <a:latin typeface="微软雅黑" panose="020B0503020204020204" pitchFamily="34" charset="-122"/>
              <a:ea typeface="微软雅黑" panose="020B0503020204020204" pitchFamily="34" charset="-122"/>
            </a:endParaRPr>
          </a:p>
        </p:txBody>
      </p:sp>
      <p:sp>
        <p:nvSpPr>
          <p:cNvPr id="68" name="箭头: 右 67">
            <a:extLst>
              <a:ext uri="{FF2B5EF4-FFF2-40B4-BE49-F238E27FC236}">
                <a16:creationId xmlns:a16="http://schemas.microsoft.com/office/drawing/2014/main" id="{8896DAB9-0667-41F0-BEC1-152FDE2C06CE}"/>
              </a:ext>
            </a:extLst>
          </p:cNvPr>
          <p:cNvSpPr/>
          <p:nvPr/>
        </p:nvSpPr>
        <p:spPr>
          <a:xfrm>
            <a:off x="8279893" y="5792257"/>
            <a:ext cx="3019926" cy="171330"/>
          </a:xfrm>
          <a:prstGeom prst="rightArrow">
            <a:avLst/>
          </a:prstGeom>
          <a:gradFill>
            <a:gsLst>
              <a:gs pos="0">
                <a:schemeClr val="accent5">
                  <a:lumMod val="20000"/>
                  <a:lumOff val="80000"/>
                </a:schemeClr>
              </a:gs>
              <a:gs pos="99000">
                <a:schemeClr val="accent5">
                  <a:lumMod val="75000"/>
                </a:schemeClr>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9" name="文本框 68">
            <a:extLst>
              <a:ext uri="{FF2B5EF4-FFF2-40B4-BE49-F238E27FC236}">
                <a16:creationId xmlns:a16="http://schemas.microsoft.com/office/drawing/2014/main" id="{19140E7D-AB0E-4FA6-8927-967175355A68}"/>
              </a:ext>
            </a:extLst>
          </p:cNvPr>
          <p:cNvSpPr txBox="1"/>
          <p:nvPr/>
        </p:nvSpPr>
        <p:spPr>
          <a:xfrm>
            <a:off x="9027849" y="5934252"/>
            <a:ext cx="1496007" cy="369332"/>
          </a:xfrm>
          <a:prstGeom prst="rect">
            <a:avLst/>
          </a:prstGeom>
          <a:noFill/>
        </p:spPr>
        <p:txBody>
          <a:bodyPr wrap="square" rtlCol="0">
            <a:spAutoFit/>
          </a:bodyPr>
          <a:lstStyle/>
          <a:p>
            <a:pPr algn="ctr"/>
            <a:r>
              <a:rPr lang="zh-CN" altLang="en-US" dirty="0">
                <a:latin typeface="微软雅黑" panose="020B0503020204020204" pitchFamily="34" charset="-122"/>
                <a:ea typeface="微软雅黑" panose="020B0503020204020204" pitchFamily="34" charset="-122"/>
              </a:rPr>
              <a:t>鉴别能力</a:t>
            </a:r>
            <a:endParaRPr lang="en-US" altLang="zh-CN" dirty="0">
              <a:latin typeface="微软雅黑" panose="020B0503020204020204" pitchFamily="34" charset="-122"/>
              <a:ea typeface="微软雅黑" panose="020B0503020204020204" pitchFamily="34" charset="-122"/>
            </a:endParaRPr>
          </a:p>
        </p:txBody>
      </p:sp>
      <p:sp>
        <p:nvSpPr>
          <p:cNvPr id="70" name="矩形: 圆角 69">
            <a:extLst>
              <a:ext uri="{FF2B5EF4-FFF2-40B4-BE49-F238E27FC236}">
                <a16:creationId xmlns:a16="http://schemas.microsoft.com/office/drawing/2014/main" id="{4F9C54F0-B68E-4709-B2BF-275739CAF252}"/>
              </a:ext>
            </a:extLst>
          </p:cNvPr>
          <p:cNvSpPr/>
          <p:nvPr/>
        </p:nvSpPr>
        <p:spPr>
          <a:xfrm>
            <a:off x="7977923" y="3555630"/>
            <a:ext cx="3496911" cy="2855195"/>
          </a:xfrm>
          <a:prstGeom prst="roundRect">
            <a:avLst/>
          </a:prstGeom>
          <a:noFill/>
          <a:ln>
            <a:solidFill>
              <a:schemeClr val="accent5">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2" name="直接连接符 71">
            <a:extLst>
              <a:ext uri="{FF2B5EF4-FFF2-40B4-BE49-F238E27FC236}">
                <a16:creationId xmlns:a16="http://schemas.microsoft.com/office/drawing/2014/main" id="{17D7C1E9-6828-4900-8FA0-98B31BC1DF2E}"/>
              </a:ext>
            </a:extLst>
          </p:cNvPr>
          <p:cNvCxnSpPr/>
          <p:nvPr/>
        </p:nvCxnSpPr>
        <p:spPr>
          <a:xfrm>
            <a:off x="420204" y="3217092"/>
            <a:ext cx="10606457"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4" name="幻灯片缩放定位 3">
                <a:extLst>
                  <a:ext uri="{FF2B5EF4-FFF2-40B4-BE49-F238E27FC236}">
                    <a16:creationId xmlns:a16="http://schemas.microsoft.com/office/drawing/2014/main" id="{975EF7A4-83C2-4D40-BEA0-C135699212BA}"/>
                  </a:ext>
                </a:extLst>
              </p:cNvPr>
              <p:cNvGraphicFramePr>
                <a:graphicFrameLocks noChangeAspect="1"/>
              </p:cNvGraphicFramePr>
              <p:nvPr>
                <p:extLst>
                  <p:ext uri="{D42A27DB-BD31-4B8C-83A1-F6EECF244321}">
                    <p14:modId xmlns:p14="http://schemas.microsoft.com/office/powerpoint/2010/main" val="1968271292"/>
                  </p:ext>
                </p:extLst>
              </p:nvPr>
            </p:nvGraphicFramePr>
            <p:xfrm>
              <a:off x="4948431" y="1765488"/>
              <a:ext cx="283488" cy="821496"/>
            </p:xfrm>
            <a:graphic>
              <a:graphicData uri="http://schemas.microsoft.com/office/powerpoint/2016/slidezoom">
                <pslz:sldZm>
                  <pslz:sldZmObj sldId="262" cId="3256130191">
                    <pslz:zmPr id="{5A6EE3EF-9E3D-4EB7-B6D9-A2DF06E5E7EC}" imageType="cover" transitionDur="1000">
                      <p166:blipFill xmlns:p166="http://schemas.microsoft.com/office/powerpoint/2016/6/main">
                        <a:blip r:embed="rId7">
                          <a:extLst>
                            <a:ext uri="{28A0092B-C50C-407E-A947-70E740481C1C}">
                              <a14:useLocalDpi xmlns:a14="http://schemas.microsoft.com/office/drawing/2010/main" val="0"/>
                            </a:ext>
                          </a:extLst>
                        </a:blip>
                        <a:stretch>
                          <a:fillRect/>
                        </a:stretch>
                      </p166:blipFill>
                      <p166:spPr xmlns:p166="http://schemas.microsoft.com/office/powerpoint/2016/6/main">
                        <a:xfrm>
                          <a:off x="0" y="0"/>
                          <a:ext cx="283488" cy="821496"/>
                        </a:xfrm>
                        <a:prstGeom prst="rect">
                          <a:avLst/>
                        </a:prstGeom>
                        <a:ln w="3175">
                          <a:solidFill>
                            <a:prstClr val="ltGray"/>
                          </a:solidFill>
                        </a:ln>
                      </p166:spPr>
                    </pslz:zmPr>
                  </pslz:sldZmObj>
                </pslz:sldZm>
              </a:graphicData>
            </a:graphic>
          </p:graphicFrame>
        </mc:Choice>
        <mc:Fallback xmlns="">
          <p:pic>
            <p:nvPicPr>
              <p:cNvPr id="4" name="幻灯片缩放定位 3">
                <a:hlinkClick r:id="rId10" action="ppaction://hlinksldjump"/>
                <a:extLst>
                  <a:ext uri="{FF2B5EF4-FFF2-40B4-BE49-F238E27FC236}">
                    <a16:creationId xmlns:a16="http://schemas.microsoft.com/office/drawing/2014/main" id="{975EF7A4-83C2-4D40-BEA0-C135699212BA}"/>
                  </a:ext>
                </a:extLst>
              </p:cNvPr>
              <p:cNvPicPr>
                <a:picLocks noGrp="1" noRot="1" noChangeAspect="1" noMove="1" noResize="1" noEditPoints="1" noAdjustHandles="1" noChangeArrowheads="1" noChangeShapeType="1"/>
              </p:cNvPicPr>
              <p:nvPr/>
            </p:nvPicPr>
            <p:blipFill>
              <a:blip r:embed="rId11">
                <a:extLst>
                  <a:ext uri="{28A0092B-C50C-407E-A947-70E740481C1C}">
                    <a14:useLocalDpi xmlns:a14="http://schemas.microsoft.com/office/drawing/2010/main" val="0"/>
                  </a:ext>
                </a:extLst>
              </a:blip>
              <a:stretch>
                <a:fillRect/>
              </a:stretch>
            </p:blipFill>
            <p:spPr>
              <a:xfrm>
                <a:off x="4948431" y="1765488"/>
                <a:ext cx="283488" cy="821496"/>
              </a:xfrm>
              <a:prstGeom prst="rect">
                <a:avLst/>
              </a:prstGeom>
              <a:ln w="3175">
                <a:solidFill>
                  <a:prstClr val="ltGray"/>
                </a:solidFill>
              </a:ln>
            </p:spPr>
          </p:pic>
        </mc:Fallback>
      </mc:AlternateContent>
    </p:spTree>
    <p:extLst>
      <p:ext uri="{BB962C8B-B14F-4D97-AF65-F5344CB8AC3E}">
        <p14:creationId xmlns:p14="http://schemas.microsoft.com/office/powerpoint/2010/main" val="4177021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4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Stable Diffusion</a:t>
            </a:r>
            <a:endParaRPr lang="zh-CN" altLang="en-US" sz="24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621D3DA-A9F9-4E65-940C-5FBDD0A0483F}"/>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1174750" y="1298297"/>
            <a:ext cx="9588500" cy="4921806"/>
          </a:xfrm>
          <a:prstGeom prst="rect">
            <a:avLst/>
          </a:prstGeom>
        </p:spPr>
      </p:pic>
      <mc:AlternateContent xmlns:mc="http://schemas.openxmlformats.org/markup-compatibility/2006" xmlns:pslz="http://schemas.microsoft.com/office/powerpoint/2016/slidezoom">
        <mc:Choice Requires="pslz">
          <p:graphicFrame>
            <p:nvGraphicFramePr>
              <p:cNvPr id="6" name="幻灯片缩放定位 5">
                <a:extLst>
                  <a:ext uri="{FF2B5EF4-FFF2-40B4-BE49-F238E27FC236}">
                    <a16:creationId xmlns:a16="http://schemas.microsoft.com/office/drawing/2014/main" id="{09064743-2A15-4808-90CA-4708E48DF114}"/>
                  </a:ext>
                </a:extLst>
              </p:cNvPr>
              <p:cNvGraphicFramePr>
                <a:graphicFrameLocks noChangeAspect="1"/>
              </p:cNvGraphicFramePr>
              <p:nvPr>
                <p:extLst>
                  <p:ext uri="{D42A27DB-BD31-4B8C-83A1-F6EECF244321}">
                    <p14:modId xmlns:p14="http://schemas.microsoft.com/office/powerpoint/2010/main" val="3430972749"/>
                  </p:ext>
                </p:extLst>
              </p:nvPr>
            </p:nvGraphicFramePr>
            <p:xfrm>
              <a:off x="4657724" y="2028825"/>
              <a:ext cx="2338389" cy="302914"/>
            </p:xfrm>
            <a:graphic>
              <a:graphicData uri="http://schemas.microsoft.com/office/powerpoint/2016/slidezoom">
                <pslz:sldZm>
                  <pslz:sldZmObj sldId="261" cId="856712530">
                    <pslz:zmPr id="{F5F68D2C-4F2B-4FF7-9840-0D8081DCF0A7}" transitionDur="1000">
                      <p166:blipFill xmlns:p166="http://schemas.microsoft.com/office/powerpoint/2016/6/main">
                        <a:blip r:embed="rId4"/>
                        <a:stretch>
                          <a:fillRect/>
                        </a:stretch>
                      </p166:blipFill>
                      <p166:spPr xmlns:p166="http://schemas.microsoft.com/office/powerpoint/2016/6/main">
                        <a:xfrm>
                          <a:off x="0" y="0"/>
                          <a:ext cx="2338389" cy="302914"/>
                        </a:xfrm>
                        <a:prstGeom prst="rect">
                          <a:avLst/>
                        </a:prstGeom>
                        <a:ln w="3175">
                          <a:noFill/>
                        </a:ln>
                        <a:effectLst>
                          <a:softEdge rad="1270000"/>
                        </a:effectLst>
                      </p166:spPr>
                    </pslz:zmPr>
                  </pslz:sldZmObj>
                </pslz:sldZm>
              </a:graphicData>
            </a:graphic>
          </p:graphicFrame>
        </mc:Choice>
        <mc:Fallback xmlns="">
          <p:pic>
            <p:nvPicPr>
              <p:cNvPr id="6" name="幻灯片缩放定位 5">
                <a:hlinkClick r:id="rId5" action="ppaction://hlinksldjump"/>
                <a:extLst>
                  <a:ext uri="{FF2B5EF4-FFF2-40B4-BE49-F238E27FC236}">
                    <a16:creationId xmlns:a16="http://schemas.microsoft.com/office/drawing/2014/main" id="{09064743-2A15-4808-90CA-4708E48DF114}"/>
                  </a:ext>
                </a:extLst>
              </p:cNvPr>
              <p:cNvPicPr>
                <a:picLocks noGrp="1" noRot="1" noChangeAspect="1" noMove="1" noResize="1" noEditPoints="1" noAdjustHandles="1" noChangeArrowheads="1" noChangeShapeType="1"/>
              </p:cNvPicPr>
              <p:nvPr/>
            </p:nvPicPr>
            <p:blipFill>
              <a:blip r:embed="rId6"/>
              <a:stretch>
                <a:fillRect/>
              </a:stretch>
            </p:blipFill>
            <p:spPr>
              <a:xfrm>
                <a:off x="4657724" y="2028825"/>
                <a:ext cx="2338389" cy="302914"/>
              </a:xfrm>
              <a:prstGeom prst="rect">
                <a:avLst/>
              </a:prstGeom>
              <a:ln w="3175">
                <a:no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0" name="幻灯片缩放定位 9">
                <a:extLst>
                  <a:ext uri="{FF2B5EF4-FFF2-40B4-BE49-F238E27FC236}">
                    <a16:creationId xmlns:a16="http://schemas.microsoft.com/office/drawing/2014/main" id="{1E19ECF2-D3EA-499C-855F-6F473C2AD2B2}"/>
                  </a:ext>
                </a:extLst>
              </p:cNvPr>
              <p:cNvGraphicFramePr>
                <a:graphicFrameLocks noChangeAspect="1"/>
              </p:cNvGraphicFramePr>
              <p:nvPr>
                <p:extLst>
                  <p:ext uri="{D42A27DB-BD31-4B8C-83A1-F6EECF244321}">
                    <p14:modId xmlns:p14="http://schemas.microsoft.com/office/powerpoint/2010/main" val="3309001325"/>
                  </p:ext>
                </p:extLst>
              </p:nvPr>
            </p:nvGraphicFramePr>
            <p:xfrm>
              <a:off x="8953501" y="1631950"/>
              <a:ext cx="1455420" cy="4197350"/>
            </p:xfrm>
            <a:graphic>
              <a:graphicData uri="http://schemas.microsoft.com/office/powerpoint/2016/slidezoom">
                <pslz:sldZm>
                  <pslz:sldZmObj sldId="263" cId="555272878">
                    <pslz:zmPr id="{FA23B2B1-472C-4181-96FF-A4E03B45FEA6}" transitionDur="1000">
                      <p166:blipFill xmlns:p166="http://schemas.microsoft.com/office/powerpoint/2016/6/main">
                        <a:blip r:embed="rId7"/>
                        <a:stretch>
                          <a:fillRect/>
                        </a:stretch>
                      </p166:blipFill>
                      <p166:spPr xmlns:p166="http://schemas.microsoft.com/office/powerpoint/2016/6/main">
                        <a:xfrm>
                          <a:off x="0" y="0"/>
                          <a:ext cx="1455420" cy="4197350"/>
                        </a:xfrm>
                        <a:prstGeom prst="rect">
                          <a:avLst/>
                        </a:prstGeom>
                        <a:ln w="3175">
                          <a:solidFill>
                            <a:prstClr val="ltGray"/>
                          </a:solidFill>
                        </a:ln>
                        <a:effectLst>
                          <a:softEdge rad="1270000"/>
                        </a:effectLst>
                      </p166:spPr>
                    </pslz:zmPr>
                  </pslz:sldZmObj>
                </pslz:sldZm>
              </a:graphicData>
            </a:graphic>
          </p:graphicFrame>
        </mc:Choice>
        <mc:Fallback xmlns="">
          <p:pic>
            <p:nvPicPr>
              <p:cNvPr id="10" name="幻灯片缩放定位 9">
                <a:hlinkClick r:id="rId8" action="ppaction://hlinksldjump"/>
                <a:extLst>
                  <a:ext uri="{FF2B5EF4-FFF2-40B4-BE49-F238E27FC236}">
                    <a16:creationId xmlns:a16="http://schemas.microsoft.com/office/drawing/2014/main" id="{1E19ECF2-D3EA-499C-855F-6F473C2AD2B2}"/>
                  </a:ext>
                </a:extLst>
              </p:cNvPr>
              <p:cNvPicPr>
                <a:picLocks noGrp="1" noRot="1" noChangeAspect="1" noMove="1" noResize="1" noEditPoints="1" noAdjustHandles="1" noChangeArrowheads="1" noChangeShapeType="1"/>
              </p:cNvPicPr>
              <p:nvPr/>
            </p:nvPicPr>
            <p:blipFill>
              <a:blip r:embed="rId9"/>
              <a:stretch>
                <a:fillRect/>
              </a:stretch>
            </p:blipFill>
            <p:spPr>
              <a:xfrm>
                <a:off x="8953501" y="1631950"/>
                <a:ext cx="1455420" cy="4197350"/>
              </a:xfrm>
              <a:prstGeom prst="rect">
                <a:avLst/>
              </a:prstGeom>
              <a:ln w="3175">
                <a:solidFill>
                  <a:prstClr val="ltGray"/>
                </a:solidFill>
              </a:ln>
              <a:effectLst>
                <a:softEdge rad="1270000"/>
              </a:effectLst>
            </p:spPr>
          </p:pic>
        </mc:Fallback>
      </mc:AlternateContent>
      <mc:AlternateContent xmlns:mc="http://schemas.openxmlformats.org/markup-compatibility/2006" xmlns:pslz="http://schemas.microsoft.com/office/powerpoint/2016/slidezoom">
        <mc:Choice Requires="pslz">
          <p:graphicFrame>
            <p:nvGraphicFramePr>
              <p:cNvPr id="12" name="幻灯片缩放定位 11">
                <a:extLst>
                  <a:ext uri="{FF2B5EF4-FFF2-40B4-BE49-F238E27FC236}">
                    <a16:creationId xmlns:a16="http://schemas.microsoft.com/office/drawing/2014/main" id="{0A8D761A-2154-4331-9DED-36496588D096}"/>
                  </a:ext>
                </a:extLst>
              </p:cNvPr>
              <p:cNvGraphicFramePr>
                <a:graphicFrameLocks noChangeAspect="1"/>
              </p:cNvGraphicFramePr>
              <p:nvPr>
                <p:extLst>
                  <p:ext uri="{D42A27DB-BD31-4B8C-83A1-F6EECF244321}">
                    <p14:modId xmlns:p14="http://schemas.microsoft.com/office/powerpoint/2010/main" val="602215657"/>
                  </p:ext>
                </p:extLst>
              </p:nvPr>
            </p:nvGraphicFramePr>
            <p:xfrm>
              <a:off x="4186988" y="2571750"/>
              <a:ext cx="4090737" cy="2301040"/>
            </p:xfrm>
            <a:graphic>
              <a:graphicData uri="http://schemas.microsoft.com/office/powerpoint/2016/slidezoom">
                <pslz:sldZm>
                  <pslz:sldZmObj sldId="264" cId="4224433703">
                    <pslz:zmPr id="{6FE248BD-4606-4A99-A076-5B87835E84BE}" transitionDur="1000">
                      <p166:blipFill xmlns:p166="http://schemas.microsoft.com/office/powerpoint/2016/6/main">
                        <a:blip r:embed="rId10"/>
                        <a:stretch>
                          <a:fillRect/>
                        </a:stretch>
                      </p166:blipFill>
                      <p166:spPr xmlns:p166="http://schemas.microsoft.com/office/powerpoint/2016/6/main">
                        <a:xfrm>
                          <a:off x="0" y="0"/>
                          <a:ext cx="4090737" cy="2301040"/>
                        </a:xfrm>
                        <a:prstGeom prst="rect">
                          <a:avLst/>
                        </a:prstGeom>
                        <a:ln w="3175">
                          <a:solidFill>
                            <a:prstClr val="ltGray"/>
                          </a:solidFill>
                        </a:ln>
                        <a:effectLst>
                          <a:softEdge rad="1270000"/>
                        </a:effectLst>
                      </p166:spPr>
                    </pslz:zmPr>
                  </pslz:sldZmObj>
                </pslz:sldZm>
              </a:graphicData>
            </a:graphic>
          </p:graphicFrame>
        </mc:Choice>
        <mc:Fallback xmlns="">
          <p:pic>
            <p:nvPicPr>
              <p:cNvPr id="12" name="幻灯片缩放定位 11">
                <a:hlinkClick r:id="rId11" action="ppaction://hlinksldjump"/>
                <a:extLst>
                  <a:ext uri="{FF2B5EF4-FFF2-40B4-BE49-F238E27FC236}">
                    <a16:creationId xmlns:a16="http://schemas.microsoft.com/office/drawing/2014/main" id="{0A8D761A-2154-4331-9DED-36496588D096}"/>
                  </a:ext>
                </a:extLst>
              </p:cNvPr>
              <p:cNvPicPr>
                <a:picLocks noGrp="1" noRot="1" noChangeAspect="1" noMove="1" noResize="1" noEditPoints="1" noAdjustHandles="1" noChangeArrowheads="1" noChangeShapeType="1"/>
              </p:cNvPicPr>
              <p:nvPr/>
            </p:nvPicPr>
            <p:blipFill>
              <a:blip r:embed="rId12"/>
              <a:stretch>
                <a:fillRect/>
              </a:stretch>
            </p:blipFill>
            <p:spPr>
              <a:xfrm>
                <a:off x="4186988" y="2571750"/>
                <a:ext cx="4090737" cy="2301040"/>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3941704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图生图 </a:t>
            </a:r>
            <a:r>
              <a:rPr lang="en-US" altLang="zh-CN" sz="2400" b="1" dirty="0">
                <a:latin typeface="微软雅黑" panose="020B0503020204020204" pitchFamily="34" charset="-122"/>
                <a:ea typeface="微软雅黑" panose="020B0503020204020204" pitchFamily="34" charset="-122"/>
              </a:rPr>
              <a:t>&amp; inpainting</a:t>
            </a:r>
            <a:endParaRPr lang="zh-CN" altLang="en-US" sz="2400" b="1" dirty="0">
              <a:latin typeface="微软雅黑" panose="020B0503020204020204" pitchFamily="34" charset="-122"/>
              <a:ea typeface="微软雅黑" panose="020B0503020204020204" pitchFamily="34" charset="-122"/>
            </a:endParaRPr>
          </a:p>
        </p:txBody>
      </p:sp>
      <p:pic>
        <p:nvPicPr>
          <p:cNvPr id="5122" name="Picture 2">
            <a:extLst>
              <a:ext uri="{FF2B5EF4-FFF2-40B4-BE49-F238E27FC236}">
                <a16:creationId xmlns:a16="http://schemas.microsoft.com/office/drawing/2014/main" id="{EFBA779D-42A5-4868-B861-B657BE89C3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799" y="1128316"/>
            <a:ext cx="6163155" cy="3081578"/>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pic>
        <p:nvPicPr>
          <p:cNvPr id="15" name="Picture 2">
            <a:extLst>
              <a:ext uri="{FF2B5EF4-FFF2-40B4-BE49-F238E27FC236}">
                <a16:creationId xmlns:a16="http://schemas.microsoft.com/office/drawing/2014/main" id="{6F16F0FF-C209-4A48-AD07-0F2FB5EA80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25799" y="4736308"/>
            <a:ext cx="6163155" cy="1540789"/>
          </a:xfrm>
          <a:prstGeom prst="roundRect">
            <a:avLst>
              <a:gd name="adj" fmla="val 4167"/>
            </a:avLst>
          </a:prstGeom>
          <a:solidFill>
            <a:srgbClr val="FFFFFF"/>
          </a:solidFill>
          <a:ln w="76200" cap="sq">
            <a:solidFill>
              <a:srgbClr val="292929"/>
            </a:solidFill>
            <a:miter lim="800000"/>
          </a:ln>
          <a:effectLst/>
          <a:scene3d>
            <a:camera prst="orthographicFront"/>
            <a:lightRig rig="threePt" dir="t">
              <a:rot lat="0" lon="0" rev="2700000"/>
            </a:lightRig>
          </a:scene3d>
          <a:sp3d>
            <a:bevelT h="38100"/>
            <a:contourClr>
              <a:srgbClr val="C0C0C0"/>
            </a:contourClr>
          </a:sp3d>
        </p:spPr>
      </p:pic>
      <p:grpSp>
        <p:nvGrpSpPr>
          <p:cNvPr id="16" name="组合 15">
            <a:extLst>
              <a:ext uri="{FF2B5EF4-FFF2-40B4-BE49-F238E27FC236}">
                <a16:creationId xmlns:a16="http://schemas.microsoft.com/office/drawing/2014/main" id="{77D65E46-3308-487F-9F7E-689823272185}"/>
              </a:ext>
            </a:extLst>
          </p:cNvPr>
          <p:cNvGrpSpPr/>
          <p:nvPr/>
        </p:nvGrpSpPr>
        <p:grpSpPr>
          <a:xfrm>
            <a:off x="591885" y="1030146"/>
            <a:ext cx="1446695" cy="1323439"/>
            <a:chOff x="407202" y="2864114"/>
            <a:chExt cx="1446695" cy="1323439"/>
          </a:xfrm>
        </p:grpSpPr>
        <p:sp>
          <p:nvSpPr>
            <p:cNvPr id="17" name="文本框 16">
              <a:extLst>
                <a:ext uri="{FF2B5EF4-FFF2-40B4-BE49-F238E27FC236}">
                  <a16:creationId xmlns:a16="http://schemas.microsoft.com/office/drawing/2014/main" id="{44F3C7D0-0022-48DC-ACEB-19D7516678D2}"/>
                </a:ext>
              </a:extLst>
            </p:cNvPr>
            <p:cNvSpPr txBox="1"/>
            <p:nvPr/>
          </p:nvSpPr>
          <p:spPr>
            <a:xfrm>
              <a:off x="879178" y="3509946"/>
              <a:ext cx="974719" cy="400110"/>
            </a:xfrm>
            <a:prstGeom prst="rect">
              <a:avLst/>
            </a:prstGeom>
            <a:noFill/>
          </p:spPr>
          <p:txBody>
            <a:bodyPr wrap="square" rtlCol="0">
              <a:spAutoFit/>
            </a:bodyPr>
            <a:lstStyle/>
            <a:p>
              <a:pPr algn="ctr"/>
              <a:r>
                <a:rPr lang="zh-CN" altLang="en-US" sz="2000" dirty="0">
                  <a:latin typeface="微软雅黑" panose="020B0503020204020204" pitchFamily="34" charset="-122"/>
                  <a:ea typeface="微软雅黑" panose="020B0503020204020204" pitchFamily="34" charset="-122"/>
                </a:rPr>
                <a:t>图生图</a:t>
              </a:r>
            </a:p>
          </p:txBody>
        </p:sp>
        <p:sp>
          <p:nvSpPr>
            <p:cNvPr id="18" name="矩形 50">
              <a:extLst>
                <a:ext uri="{FF2B5EF4-FFF2-40B4-BE49-F238E27FC236}">
                  <a16:creationId xmlns:a16="http://schemas.microsoft.com/office/drawing/2014/main" id="{46E576BB-B4CA-41DA-8F1D-7C1E09CCEEF6}"/>
                </a:ext>
              </a:extLst>
            </p:cNvPr>
            <p:cNvSpPr/>
            <p:nvPr/>
          </p:nvSpPr>
          <p:spPr>
            <a:xfrm>
              <a:off x="492680" y="3540113"/>
              <a:ext cx="865664" cy="453774"/>
            </a:xfrm>
            <a:custGeom>
              <a:avLst/>
              <a:gdLst>
                <a:gd name="connsiteX0" fmla="*/ 0 w 1329292"/>
                <a:gd name="connsiteY0" fmla="*/ 0 h 526944"/>
                <a:gd name="connsiteX1" fmla="*/ 1329292 w 1329292"/>
                <a:gd name="connsiteY1" fmla="*/ 0 h 526944"/>
                <a:gd name="connsiteX2" fmla="*/ 1329292 w 1329292"/>
                <a:gd name="connsiteY2" fmla="*/ 526944 h 526944"/>
                <a:gd name="connsiteX3" fmla="*/ 0 w 1329292"/>
                <a:gd name="connsiteY3" fmla="*/ 526944 h 526944"/>
                <a:gd name="connsiteX4" fmla="*/ 0 w 1329292"/>
                <a:gd name="connsiteY4" fmla="*/ 0 h 526944"/>
                <a:gd name="connsiteX0" fmla="*/ 0 w 1329292"/>
                <a:gd name="connsiteY0" fmla="*/ 490 h 527434"/>
                <a:gd name="connsiteX1" fmla="*/ 1028780 w 1329292"/>
                <a:gd name="connsiteY1" fmla="*/ 0 h 527434"/>
                <a:gd name="connsiteX2" fmla="*/ 1329292 w 1329292"/>
                <a:gd name="connsiteY2" fmla="*/ 490 h 527434"/>
                <a:gd name="connsiteX3" fmla="*/ 1329292 w 1329292"/>
                <a:gd name="connsiteY3" fmla="*/ 527434 h 527434"/>
                <a:gd name="connsiteX4" fmla="*/ 0 w 1329292"/>
                <a:gd name="connsiteY4" fmla="*/ 527434 h 527434"/>
                <a:gd name="connsiteX5" fmla="*/ 0 w 1329292"/>
                <a:gd name="connsiteY5" fmla="*/ 490 h 527434"/>
                <a:gd name="connsiteX0" fmla="*/ 1028780 w 1329292"/>
                <a:gd name="connsiteY0" fmla="*/ 0 h 527434"/>
                <a:gd name="connsiteX1" fmla="*/ 1329292 w 1329292"/>
                <a:gd name="connsiteY1" fmla="*/ 490 h 527434"/>
                <a:gd name="connsiteX2" fmla="*/ 1329292 w 1329292"/>
                <a:gd name="connsiteY2" fmla="*/ 527434 h 527434"/>
                <a:gd name="connsiteX3" fmla="*/ 0 w 1329292"/>
                <a:gd name="connsiteY3" fmla="*/ 527434 h 527434"/>
                <a:gd name="connsiteX4" fmla="*/ 0 w 1329292"/>
                <a:gd name="connsiteY4" fmla="*/ 490 h 527434"/>
                <a:gd name="connsiteX5" fmla="*/ 1120220 w 1329292"/>
                <a:gd name="connsiteY5" fmla="*/ 91440 h 527434"/>
                <a:gd name="connsiteX0" fmla="*/ 1028780 w 1329292"/>
                <a:gd name="connsiteY0" fmla="*/ 1428 h 528862"/>
                <a:gd name="connsiteX1" fmla="*/ 1329292 w 1329292"/>
                <a:gd name="connsiteY1" fmla="*/ 1918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024017 w 1329292"/>
                <a:gd name="connsiteY0" fmla="*/ 1428 h 528862"/>
                <a:gd name="connsiteX1" fmla="*/ 1329292 w 1329292"/>
                <a:gd name="connsiteY1" fmla="*/ 1918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024017 w 1329292"/>
                <a:gd name="connsiteY0" fmla="*/ 1428 h 528862"/>
                <a:gd name="connsiteX1" fmla="*/ 1329292 w 1329292"/>
                <a:gd name="connsiteY1" fmla="*/ 1918 h 528862"/>
                <a:gd name="connsiteX2" fmla="*/ 1327389 w 1329292"/>
                <a:gd name="connsiteY2" fmla="*/ 429101 h 528862"/>
                <a:gd name="connsiteX3" fmla="*/ 1329292 w 1329292"/>
                <a:gd name="connsiteY3" fmla="*/ 528862 h 528862"/>
                <a:gd name="connsiteX4" fmla="*/ 0 w 1329292"/>
                <a:gd name="connsiteY4" fmla="*/ 528862 h 528862"/>
                <a:gd name="connsiteX5" fmla="*/ 0 w 1329292"/>
                <a:gd name="connsiteY5" fmla="*/ 1918 h 528862"/>
                <a:gd name="connsiteX6" fmla="*/ 346314 w 1329292"/>
                <a:gd name="connsiteY6" fmla="*/ 0 h 528862"/>
                <a:gd name="connsiteX0" fmla="*/ 1329292 w 1329292"/>
                <a:gd name="connsiteY0" fmla="*/ 1918 h 528862"/>
                <a:gd name="connsiteX1" fmla="*/ 1327389 w 1329292"/>
                <a:gd name="connsiteY1" fmla="*/ 429101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327389 w 1329292"/>
                <a:gd name="connsiteY0" fmla="*/ 429101 h 528862"/>
                <a:gd name="connsiteX1" fmla="*/ 1329292 w 1329292"/>
                <a:gd name="connsiteY1" fmla="*/ 528862 h 528862"/>
                <a:gd name="connsiteX2" fmla="*/ 0 w 1329292"/>
                <a:gd name="connsiteY2" fmla="*/ 528862 h 528862"/>
                <a:gd name="connsiteX3" fmla="*/ 0 w 1329292"/>
                <a:gd name="connsiteY3" fmla="*/ 1918 h 528862"/>
                <a:gd name="connsiteX4" fmla="*/ 346314 w 1329292"/>
                <a:gd name="connsiteY4" fmla="*/ 0 h 52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292" h="528862">
                  <a:moveTo>
                    <a:pt x="1327389" y="429101"/>
                  </a:moveTo>
                  <a:cubicBezTo>
                    <a:pt x="1328023" y="462355"/>
                    <a:pt x="1328658" y="495608"/>
                    <a:pt x="1329292" y="528862"/>
                  </a:cubicBezTo>
                  <a:lnTo>
                    <a:pt x="0" y="528862"/>
                  </a:lnTo>
                  <a:lnTo>
                    <a:pt x="0" y="1918"/>
                  </a:lnTo>
                  <a:lnTo>
                    <a:pt x="346314" y="0"/>
                  </a:ln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文本框 18">
              <a:extLst>
                <a:ext uri="{FF2B5EF4-FFF2-40B4-BE49-F238E27FC236}">
                  <a16:creationId xmlns:a16="http://schemas.microsoft.com/office/drawing/2014/main" id="{ED31487D-7435-4F68-92A2-B2A8BF4012D7}"/>
                </a:ext>
              </a:extLst>
            </p:cNvPr>
            <p:cNvSpPr txBox="1"/>
            <p:nvPr/>
          </p:nvSpPr>
          <p:spPr>
            <a:xfrm>
              <a:off x="407202" y="2864114"/>
              <a:ext cx="858476" cy="1323439"/>
            </a:xfrm>
            <a:prstGeom prst="rect">
              <a:avLst/>
            </a:prstGeom>
            <a:noFill/>
          </p:spPr>
          <p:txBody>
            <a:bodyPr wrap="square" rtlCol="0">
              <a:spAutoFit/>
            </a:bodyPr>
            <a:lstStyle/>
            <a:p>
              <a:r>
                <a:rPr lang="en-US" altLang="zh-CN" sz="8000" dirty="0">
                  <a:gradFill>
                    <a:gsLst>
                      <a:gs pos="0">
                        <a:schemeClr val="accent1">
                          <a:lumMod val="60000"/>
                          <a:lumOff val="40000"/>
                        </a:schemeClr>
                      </a:gs>
                      <a:gs pos="100000">
                        <a:schemeClr val="accent1">
                          <a:lumMod val="50000"/>
                        </a:schemeClr>
                      </a:gs>
                    </a:gsLst>
                    <a:lin ang="5400000" scaled="1"/>
                  </a:gradFill>
                  <a:latin typeface="微软雅黑" panose="020B0503020204020204" pitchFamily="34" charset="-122"/>
                  <a:ea typeface="微软雅黑" panose="020B0503020204020204" pitchFamily="34" charset="-122"/>
                </a:rPr>
                <a:t>1</a:t>
              </a:r>
              <a:endParaRPr lang="zh-CN" altLang="en-US" sz="8000" dirty="0">
                <a:gradFill>
                  <a:gsLst>
                    <a:gs pos="0">
                      <a:schemeClr val="accent1">
                        <a:lumMod val="60000"/>
                        <a:lumOff val="40000"/>
                      </a:schemeClr>
                    </a:gs>
                    <a:gs pos="100000">
                      <a:schemeClr val="accent1">
                        <a:lumMod val="50000"/>
                      </a:schemeClr>
                    </a:gs>
                  </a:gsLst>
                  <a:lin ang="5400000" scaled="1"/>
                </a:gradFill>
                <a:latin typeface="微软雅黑" panose="020B0503020204020204" pitchFamily="34" charset="-122"/>
                <a:ea typeface="微软雅黑" panose="020B0503020204020204" pitchFamily="34" charset="-122"/>
              </a:endParaRPr>
            </a:p>
          </p:txBody>
        </p:sp>
      </p:grpSp>
      <p:grpSp>
        <p:nvGrpSpPr>
          <p:cNvPr id="20" name="组合 19">
            <a:extLst>
              <a:ext uri="{FF2B5EF4-FFF2-40B4-BE49-F238E27FC236}">
                <a16:creationId xmlns:a16="http://schemas.microsoft.com/office/drawing/2014/main" id="{21F1867D-A48C-46F5-A75F-A96945A0E4DF}"/>
              </a:ext>
            </a:extLst>
          </p:cNvPr>
          <p:cNvGrpSpPr/>
          <p:nvPr/>
        </p:nvGrpSpPr>
        <p:grpSpPr>
          <a:xfrm>
            <a:off x="591885" y="4269286"/>
            <a:ext cx="2030895" cy="1353718"/>
            <a:chOff x="407202" y="2864114"/>
            <a:chExt cx="2030895" cy="1353718"/>
          </a:xfrm>
        </p:grpSpPr>
        <p:sp>
          <p:nvSpPr>
            <p:cNvPr id="21" name="文本框 20">
              <a:extLst>
                <a:ext uri="{FF2B5EF4-FFF2-40B4-BE49-F238E27FC236}">
                  <a16:creationId xmlns:a16="http://schemas.microsoft.com/office/drawing/2014/main" id="{AF04277E-7FCF-4010-BDB1-DAA81619E14E}"/>
                </a:ext>
              </a:extLst>
            </p:cNvPr>
            <p:cNvSpPr txBox="1"/>
            <p:nvPr/>
          </p:nvSpPr>
          <p:spPr>
            <a:xfrm>
              <a:off x="879178" y="3509946"/>
              <a:ext cx="1558919" cy="707886"/>
            </a:xfrm>
            <a:prstGeom prst="rect">
              <a:avLst/>
            </a:prstGeom>
            <a:noFill/>
          </p:spPr>
          <p:txBody>
            <a:bodyPr wrap="square" rtlCol="0">
              <a:spAutoFit/>
            </a:bodyPr>
            <a:lstStyle/>
            <a:p>
              <a:pPr algn="ctr"/>
              <a:r>
                <a:rPr lang="en-US" altLang="zh-CN" sz="2000" dirty="0">
                  <a:latin typeface="微软雅黑" panose="020B0503020204020204" pitchFamily="34" charset="-122"/>
                  <a:ea typeface="微软雅黑" panose="020B0503020204020204" pitchFamily="34" charset="-122"/>
                </a:rPr>
                <a:t>inpainting</a:t>
              </a:r>
              <a:endParaRPr lang="zh-CN" altLang="en-US" sz="2000" dirty="0">
                <a:latin typeface="微软雅黑" panose="020B0503020204020204" pitchFamily="34" charset="-122"/>
                <a:ea typeface="微软雅黑" panose="020B0503020204020204" pitchFamily="34" charset="-122"/>
              </a:endParaRPr>
            </a:p>
            <a:p>
              <a:pPr algn="ctr"/>
              <a:endParaRPr lang="zh-CN" altLang="en-US" sz="2000" dirty="0">
                <a:latin typeface="微软雅黑" panose="020B0503020204020204" pitchFamily="34" charset="-122"/>
                <a:ea typeface="微软雅黑" panose="020B0503020204020204" pitchFamily="34" charset="-122"/>
              </a:endParaRPr>
            </a:p>
          </p:txBody>
        </p:sp>
        <p:sp>
          <p:nvSpPr>
            <p:cNvPr id="22" name="矩形 50">
              <a:extLst>
                <a:ext uri="{FF2B5EF4-FFF2-40B4-BE49-F238E27FC236}">
                  <a16:creationId xmlns:a16="http://schemas.microsoft.com/office/drawing/2014/main" id="{D0CE07B2-0E33-4B0D-A96B-9BDEE34B38FF}"/>
                </a:ext>
              </a:extLst>
            </p:cNvPr>
            <p:cNvSpPr/>
            <p:nvPr/>
          </p:nvSpPr>
          <p:spPr>
            <a:xfrm>
              <a:off x="492680" y="3540113"/>
              <a:ext cx="865664" cy="453774"/>
            </a:xfrm>
            <a:custGeom>
              <a:avLst/>
              <a:gdLst>
                <a:gd name="connsiteX0" fmla="*/ 0 w 1329292"/>
                <a:gd name="connsiteY0" fmla="*/ 0 h 526944"/>
                <a:gd name="connsiteX1" fmla="*/ 1329292 w 1329292"/>
                <a:gd name="connsiteY1" fmla="*/ 0 h 526944"/>
                <a:gd name="connsiteX2" fmla="*/ 1329292 w 1329292"/>
                <a:gd name="connsiteY2" fmla="*/ 526944 h 526944"/>
                <a:gd name="connsiteX3" fmla="*/ 0 w 1329292"/>
                <a:gd name="connsiteY3" fmla="*/ 526944 h 526944"/>
                <a:gd name="connsiteX4" fmla="*/ 0 w 1329292"/>
                <a:gd name="connsiteY4" fmla="*/ 0 h 526944"/>
                <a:gd name="connsiteX0" fmla="*/ 0 w 1329292"/>
                <a:gd name="connsiteY0" fmla="*/ 490 h 527434"/>
                <a:gd name="connsiteX1" fmla="*/ 1028780 w 1329292"/>
                <a:gd name="connsiteY1" fmla="*/ 0 h 527434"/>
                <a:gd name="connsiteX2" fmla="*/ 1329292 w 1329292"/>
                <a:gd name="connsiteY2" fmla="*/ 490 h 527434"/>
                <a:gd name="connsiteX3" fmla="*/ 1329292 w 1329292"/>
                <a:gd name="connsiteY3" fmla="*/ 527434 h 527434"/>
                <a:gd name="connsiteX4" fmla="*/ 0 w 1329292"/>
                <a:gd name="connsiteY4" fmla="*/ 527434 h 527434"/>
                <a:gd name="connsiteX5" fmla="*/ 0 w 1329292"/>
                <a:gd name="connsiteY5" fmla="*/ 490 h 527434"/>
                <a:gd name="connsiteX0" fmla="*/ 1028780 w 1329292"/>
                <a:gd name="connsiteY0" fmla="*/ 0 h 527434"/>
                <a:gd name="connsiteX1" fmla="*/ 1329292 w 1329292"/>
                <a:gd name="connsiteY1" fmla="*/ 490 h 527434"/>
                <a:gd name="connsiteX2" fmla="*/ 1329292 w 1329292"/>
                <a:gd name="connsiteY2" fmla="*/ 527434 h 527434"/>
                <a:gd name="connsiteX3" fmla="*/ 0 w 1329292"/>
                <a:gd name="connsiteY3" fmla="*/ 527434 h 527434"/>
                <a:gd name="connsiteX4" fmla="*/ 0 w 1329292"/>
                <a:gd name="connsiteY4" fmla="*/ 490 h 527434"/>
                <a:gd name="connsiteX5" fmla="*/ 1120220 w 1329292"/>
                <a:gd name="connsiteY5" fmla="*/ 91440 h 527434"/>
                <a:gd name="connsiteX0" fmla="*/ 1028780 w 1329292"/>
                <a:gd name="connsiteY0" fmla="*/ 1428 h 528862"/>
                <a:gd name="connsiteX1" fmla="*/ 1329292 w 1329292"/>
                <a:gd name="connsiteY1" fmla="*/ 1918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024017 w 1329292"/>
                <a:gd name="connsiteY0" fmla="*/ 1428 h 528862"/>
                <a:gd name="connsiteX1" fmla="*/ 1329292 w 1329292"/>
                <a:gd name="connsiteY1" fmla="*/ 1918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024017 w 1329292"/>
                <a:gd name="connsiteY0" fmla="*/ 1428 h 528862"/>
                <a:gd name="connsiteX1" fmla="*/ 1329292 w 1329292"/>
                <a:gd name="connsiteY1" fmla="*/ 1918 h 528862"/>
                <a:gd name="connsiteX2" fmla="*/ 1327389 w 1329292"/>
                <a:gd name="connsiteY2" fmla="*/ 429101 h 528862"/>
                <a:gd name="connsiteX3" fmla="*/ 1329292 w 1329292"/>
                <a:gd name="connsiteY3" fmla="*/ 528862 h 528862"/>
                <a:gd name="connsiteX4" fmla="*/ 0 w 1329292"/>
                <a:gd name="connsiteY4" fmla="*/ 528862 h 528862"/>
                <a:gd name="connsiteX5" fmla="*/ 0 w 1329292"/>
                <a:gd name="connsiteY5" fmla="*/ 1918 h 528862"/>
                <a:gd name="connsiteX6" fmla="*/ 346314 w 1329292"/>
                <a:gd name="connsiteY6" fmla="*/ 0 h 528862"/>
                <a:gd name="connsiteX0" fmla="*/ 1329292 w 1329292"/>
                <a:gd name="connsiteY0" fmla="*/ 1918 h 528862"/>
                <a:gd name="connsiteX1" fmla="*/ 1327389 w 1329292"/>
                <a:gd name="connsiteY1" fmla="*/ 429101 h 528862"/>
                <a:gd name="connsiteX2" fmla="*/ 1329292 w 1329292"/>
                <a:gd name="connsiteY2" fmla="*/ 528862 h 528862"/>
                <a:gd name="connsiteX3" fmla="*/ 0 w 1329292"/>
                <a:gd name="connsiteY3" fmla="*/ 528862 h 528862"/>
                <a:gd name="connsiteX4" fmla="*/ 0 w 1329292"/>
                <a:gd name="connsiteY4" fmla="*/ 1918 h 528862"/>
                <a:gd name="connsiteX5" fmla="*/ 346314 w 1329292"/>
                <a:gd name="connsiteY5" fmla="*/ 0 h 528862"/>
                <a:gd name="connsiteX0" fmla="*/ 1327389 w 1329292"/>
                <a:gd name="connsiteY0" fmla="*/ 429101 h 528862"/>
                <a:gd name="connsiteX1" fmla="*/ 1329292 w 1329292"/>
                <a:gd name="connsiteY1" fmla="*/ 528862 h 528862"/>
                <a:gd name="connsiteX2" fmla="*/ 0 w 1329292"/>
                <a:gd name="connsiteY2" fmla="*/ 528862 h 528862"/>
                <a:gd name="connsiteX3" fmla="*/ 0 w 1329292"/>
                <a:gd name="connsiteY3" fmla="*/ 1918 h 528862"/>
                <a:gd name="connsiteX4" fmla="*/ 346314 w 1329292"/>
                <a:gd name="connsiteY4" fmla="*/ 0 h 528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29292" h="528862">
                  <a:moveTo>
                    <a:pt x="1327389" y="429101"/>
                  </a:moveTo>
                  <a:cubicBezTo>
                    <a:pt x="1328023" y="462355"/>
                    <a:pt x="1328658" y="495608"/>
                    <a:pt x="1329292" y="528862"/>
                  </a:cubicBezTo>
                  <a:lnTo>
                    <a:pt x="0" y="528862"/>
                  </a:lnTo>
                  <a:lnTo>
                    <a:pt x="0" y="1918"/>
                  </a:lnTo>
                  <a:lnTo>
                    <a:pt x="346314" y="0"/>
                  </a:lnTo>
                </a:path>
              </a:pathLst>
            </a:custGeom>
            <a:noFill/>
            <a:ln w="1905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文本框 22">
              <a:extLst>
                <a:ext uri="{FF2B5EF4-FFF2-40B4-BE49-F238E27FC236}">
                  <a16:creationId xmlns:a16="http://schemas.microsoft.com/office/drawing/2014/main" id="{7A6DA4D6-549B-4EB4-9281-98C5594FED70}"/>
                </a:ext>
              </a:extLst>
            </p:cNvPr>
            <p:cNvSpPr txBox="1"/>
            <p:nvPr/>
          </p:nvSpPr>
          <p:spPr>
            <a:xfrm>
              <a:off x="407202" y="2864114"/>
              <a:ext cx="858476" cy="1323439"/>
            </a:xfrm>
            <a:prstGeom prst="rect">
              <a:avLst/>
            </a:prstGeom>
            <a:noFill/>
          </p:spPr>
          <p:txBody>
            <a:bodyPr wrap="square" rtlCol="0">
              <a:spAutoFit/>
            </a:bodyPr>
            <a:lstStyle/>
            <a:p>
              <a:r>
                <a:rPr lang="en-US" altLang="zh-CN" sz="8000" dirty="0">
                  <a:gradFill>
                    <a:gsLst>
                      <a:gs pos="0">
                        <a:schemeClr val="accent1">
                          <a:lumMod val="60000"/>
                          <a:lumOff val="40000"/>
                        </a:schemeClr>
                      </a:gs>
                      <a:gs pos="100000">
                        <a:schemeClr val="accent1">
                          <a:lumMod val="50000"/>
                        </a:schemeClr>
                      </a:gs>
                    </a:gsLst>
                    <a:lin ang="5400000" scaled="1"/>
                  </a:gradFill>
                  <a:latin typeface="微软雅黑" panose="020B0503020204020204" pitchFamily="34" charset="-122"/>
                  <a:ea typeface="微软雅黑" panose="020B0503020204020204" pitchFamily="34" charset="-122"/>
                </a:rPr>
                <a:t>2</a:t>
              </a:r>
              <a:endParaRPr lang="zh-CN" altLang="en-US" sz="8000" dirty="0">
                <a:gradFill>
                  <a:gsLst>
                    <a:gs pos="0">
                      <a:schemeClr val="accent1">
                        <a:lumMod val="60000"/>
                        <a:lumOff val="40000"/>
                      </a:schemeClr>
                    </a:gs>
                    <a:gs pos="100000">
                      <a:schemeClr val="accent1">
                        <a:lumMod val="50000"/>
                      </a:schemeClr>
                    </a:gs>
                  </a:gsLst>
                  <a:lin ang="5400000" scaled="1"/>
                </a:gradFill>
                <a:latin typeface="微软雅黑" panose="020B0503020204020204" pitchFamily="34" charset="-122"/>
                <a:ea typeface="微软雅黑" panose="020B0503020204020204" pitchFamily="34" charset="-122"/>
              </a:endParaRPr>
            </a:p>
          </p:txBody>
        </p:sp>
      </p:grpSp>
      <p:cxnSp>
        <p:nvCxnSpPr>
          <p:cNvPr id="24" name="直接连接符 23">
            <a:extLst>
              <a:ext uri="{FF2B5EF4-FFF2-40B4-BE49-F238E27FC236}">
                <a16:creationId xmlns:a16="http://schemas.microsoft.com/office/drawing/2014/main" id="{83DE2960-446D-452C-9A6C-6EFBBEFB05EB}"/>
              </a:ext>
            </a:extLst>
          </p:cNvPr>
          <p:cNvCxnSpPr/>
          <p:nvPr/>
        </p:nvCxnSpPr>
        <p:spPr>
          <a:xfrm>
            <a:off x="293204" y="4357174"/>
            <a:ext cx="10606457" cy="0"/>
          </a:xfrm>
          <a:prstGeom prst="line">
            <a:avLst/>
          </a:prstGeom>
          <a:ln w="28575">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slz="http://schemas.microsoft.com/office/powerpoint/2016/slidezoom">
        <mc:Choice Requires="pslz">
          <p:graphicFrame>
            <p:nvGraphicFramePr>
              <p:cNvPr id="25" name="幻灯片缩放定位 24">
                <a:extLst>
                  <a:ext uri="{FF2B5EF4-FFF2-40B4-BE49-F238E27FC236}">
                    <a16:creationId xmlns:a16="http://schemas.microsoft.com/office/drawing/2014/main" id="{4C52B104-FC44-425B-8479-1C80E156DD36}"/>
                  </a:ext>
                </a:extLst>
              </p:cNvPr>
              <p:cNvGraphicFramePr>
                <a:graphicFrameLocks noChangeAspect="1"/>
              </p:cNvGraphicFramePr>
              <p:nvPr>
                <p:extLst>
                  <p:ext uri="{D42A27DB-BD31-4B8C-83A1-F6EECF244321}">
                    <p14:modId xmlns:p14="http://schemas.microsoft.com/office/powerpoint/2010/main" val="1979128861"/>
                  </p:ext>
                </p:extLst>
              </p:nvPr>
            </p:nvGraphicFramePr>
            <p:xfrm>
              <a:off x="3225799" y="4692649"/>
              <a:ext cx="6163154" cy="1584448"/>
            </p:xfrm>
            <a:graphic>
              <a:graphicData uri="http://schemas.microsoft.com/office/powerpoint/2016/slidezoom">
                <pslz:sldZm>
                  <pslz:sldZmObj sldId="266" cId="1131641581">
                    <pslz:zmPr id="{360C2C49-09A0-4FE3-8B1F-5AD32085AF77}" transitionDur="1000">
                      <p166:blipFill xmlns:p166="http://schemas.microsoft.com/office/powerpoint/2016/6/main">
                        <a:blip r:embed="rId5"/>
                        <a:stretch>
                          <a:fillRect/>
                        </a:stretch>
                      </p166:blipFill>
                      <p166:spPr xmlns:p166="http://schemas.microsoft.com/office/powerpoint/2016/6/main">
                        <a:xfrm>
                          <a:off x="0" y="0"/>
                          <a:ext cx="6163154" cy="1584448"/>
                        </a:xfrm>
                        <a:prstGeom prst="rect">
                          <a:avLst/>
                        </a:prstGeom>
                        <a:ln w="3175">
                          <a:solidFill>
                            <a:prstClr val="ltGray"/>
                          </a:solidFill>
                        </a:ln>
                        <a:effectLst>
                          <a:softEdge rad="1270000"/>
                        </a:effectLst>
                      </p166:spPr>
                    </pslz:zmPr>
                  </pslz:sldZmObj>
                </pslz:sldZm>
              </a:graphicData>
            </a:graphic>
          </p:graphicFrame>
        </mc:Choice>
        <mc:Fallback xmlns="">
          <p:pic>
            <p:nvPicPr>
              <p:cNvPr id="25" name="幻灯片缩放定位 24">
                <a:hlinkClick r:id="rId6" action="ppaction://hlinksldjump"/>
                <a:extLst>
                  <a:ext uri="{FF2B5EF4-FFF2-40B4-BE49-F238E27FC236}">
                    <a16:creationId xmlns:a16="http://schemas.microsoft.com/office/drawing/2014/main" id="{4C52B104-FC44-425B-8479-1C80E156DD36}"/>
                  </a:ext>
                </a:extLst>
              </p:cNvPr>
              <p:cNvPicPr>
                <a:picLocks noGrp="1" noRot="1" noChangeAspect="1" noMove="1" noResize="1" noEditPoints="1" noAdjustHandles="1" noChangeArrowheads="1" noChangeShapeType="1"/>
              </p:cNvPicPr>
              <p:nvPr/>
            </p:nvPicPr>
            <p:blipFill>
              <a:blip r:embed="rId7"/>
              <a:stretch>
                <a:fillRect/>
              </a:stretch>
            </p:blipFill>
            <p:spPr>
              <a:xfrm>
                <a:off x="3225799" y="4692649"/>
                <a:ext cx="6163154" cy="1584448"/>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10789775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CM3leon</a:t>
            </a:r>
            <a:endParaRPr lang="zh-CN" altLang="en-US" sz="2400" b="1"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B1C75843-BEAF-4730-8031-7D3CE921144D}"/>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79295" y="1146258"/>
            <a:ext cx="8694205" cy="5036801"/>
          </a:xfrm>
          <a:prstGeom prst="rect">
            <a:avLst/>
          </a:prstGeom>
        </p:spPr>
      </p:pic>
      <p:sp>
        <p:nvSpPr>
          <p:cNvPr id="10" name="文本框 9">
            <a:extLst>
              <a:ext uri="{FF2B5EF4-FFF2-40B4-BE49-F238E27FC236}">
                <a16:creationId xmlns:a16="http://schemas.microsoft.com/office/drawing/2014/main" id="{FC674678-B91B-4B16-A42B-498C6108C65F}"/>
              </a:ext>
            </a:extLst>
          </p:cNvPr>
          <p:cNvSpPr txBox="1"/>
          <p:nvPr/>
        </p:nvSpPr>
        <p:spPr>
          <a:xfrm>
            <a:off x="697715" y="1877801"/>
            <a:ext cx="923330" cy="2188869"/>
          </a:xfrm>
          <a:prstGeom prst="rect">
            <a:avLst/>
          </a:prstGeom>
          <a:noFill/>
        </p:spPr>
        <p:txBody>
          <a:bodyPr vert="eaVert" wrap="square" rtlCol="0">
            <a:spAutoFit/>
          </a:bodyPr>
          <a:lstStyle/>
          <a:p>
            <a:r>
              <a:rPr lang="zh-CN" altLang="en-US" sz="4800" dirty="0">
                <a:solidFill>
                  <a:srgbClr val="00999F"/>
                </a:solidFill>
                <a:latin typeface="微软雅黑" panose="020B0503020204020204" pitchFamily="34" charset="-122"/>
                <a:ea typeface="微软雅黑" panose="020B0503020204020204" pitchFamily="34" charset="-122"/>
              </a:rPr>
              <a:t>自回归</a:t>
            </a:r>
            <a:endParaRPr lang="en-US" altLang="zh-CN" sz="4800" dirty="0">
              <a:solidFill>
                <a:srgbClr val="00999F"/>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238C2E7-E60D-4D9A-ACCD-CD46090707DC}"/>
              </a:ext>
            </a:extLst>
          </p:cNvPr>
          <p:cNvSpPr txBox="1"/>
          <p:nvPr/>
        </p:nvSpPr>
        <p:spPr>
          <a:xfrm>
            <a:off x="1827805" y="3345342"/>
            <a:ext cx="738664" cy="2722511"/>
          </a:xfrm>
          <a:prstGeom prst="rect">
            <a:avLst/>
          </a:prstGeom>
          <a:noFill/>
        </p:spPr>
        <p:txBody>
          <a:bodyPr vert="eaVert" wrap="square" rtlCol="0">
            <a:spAutoFit/>
          </a:bodyPr>
          <a:lstStyle/>
          <a:p>
            <a:r>
              <a:rPr lang="zh-CN" altLang="en-US" sz="3600" dirty="0">
                <a:solidFill>
                  <a:srgbClr val="FF99CC"/>
                </a:solidFill>
                <a:latin typeface="微软雅黑" panose="020B0503020204020204" pitchFamily="34" charset="-122"/>
                <a:ea typeface="微软雅黑" panose="020B0503020204020204" pitchFamily="34" charset="-122"/>
              </a:rPr>
              <a:t>多模态模型</a:t>
            </a:r>
          </a:p>
        </p:txBody>
      </p:sp>
      <p:sp>
        <p:nvSpPr>
          <p:cNvPr id="16" name="椭圆 15">
            <a:extLst>
              <a:ext uri="{FF2B5EF4-FFF2-40B4-BE49-F238E27FC236}">
                <a16:creationId xmlns:a16="http://schemas.microsoft.com/office/drawing/2014/main" id="{165CD953-E09A-4B92-8C5C-C80FBC7436DE}"/>
              </a:ext>
            </a:extLst>
          </p:cNvPr>
          <p:cNvSpPr/>
          <p:nvPr/>
        </p:nvSpPr>
        <p:spPr>
          <a:xfrm>
            <a:off x="714586" y="3897332"/>
            <a:ext cx="926198" cy="926200"/>
          </a:xfrm>
          <a:prstGeom prst="ellipse">
            <a:avLst/>
          </a:prstGeom>
          <a:solidFill>
            <a:schemeClr val="accent1">
              <a:lumMod val="40000"/>
              <a:lumOff val="60000"/>
            </a:schemeClr>
          </a:solidFill>
          <a:ln w="12700" cap="flat" cmpd="sng" algn="ctr">
            <a:noFill/>
            <a:prstDash val="solid"/>
            <a:miter lim="800000"/>
          </a:ln>
          <a:effectLst>
            <a:outerShdw blurRad="368300" dist="177800" dir="5400000" algn="t"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a:ln>
                <a:noFill/>
              </a:ln>
              <a:solidFill>
                <a:prstClr val="white"/>
              </a:solidFill>
              <a:effectLst/>
              <a:uLnTx/>
              <a:uFillTx/>
              <a:latin typeface="Roboto Bold"/>
              <a:ea typeface="思源黑体 CN Regular"/>
              <a:cs typeface="+mn-cs"/>
            </a:endParaRPr>
          </a:p>
        </p:txBody>
      </p:sp>
      <p:sp>
        <p:nvSpPr>
          <p:cNvPr id="18" name="文本框 17">
            <a:extLst>
              <a:ext uri="{FF2B5EF4-FFF2-40B4-BE49-F238E27FC236}">
                <a16:creationId xmlns:a16="http://schemas.microsoft.com/office/drawing/2014/main" id="{D1AF2E70-C081-44D6-9070-128717122259}"/>
              </a:ext>
            </a:extLst>
          </p:cNvPr>
          <p:cNvSpPr txBox="1"/>
          <p:nvPr/>
        </p:nvSpPr>
        <p:spPr>
          <a:xfrm>
            <a:off x="808352" y="4175764"/>
            <a:ext cx="738664" cy="369332"/>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dirty="0">
                <a:latin typeface="微软雅黑" panose="020B0503020204020204" pitchFamily="34" charset="-122"/>
                <a:ea typeface="微软雅黑" panose="020B0503020204020204" pitchFamily="34" charset="-122"/>
              </a:rPr>
              <a:t>CFG</a:t>
            </a:r>
          </a:p>
        </p:txBody>
      </p:sp>
      <p:sp>
        <p:nvSpPr>
          <p:cNvPr id="20" name="椭圆 19">
            <a:extLst>
              <a:ext uri="{FF2B5EF4-FFF2-40B4-BE49-F238E27FC236}">
                <a16:creationId xmlns:a16="http://schemas.microsoft.com/office/drawing/2014/main" id="{813148A9-1A55-46FA-8373-33597C40A12B}"/>
              </a:ext>
            </a:extLst>
          </p:cNvPr>
          <p:cNvSpPr/>
          <p:nvPr/>
        </p:nvSpPr>
        <p:spPr>
          <a:xfrm>
            <a:off x="697715" y="4932626"/>
            <a:ext cx="926198" cy="926200"/>
          </a:xfrm>
          <a:prstGeom prst="ellipse">
            <a:avLst/>
          </a:prstGeom>
          <a:solidFill>
            <a:srgbClr val="CEE0E6"/>
          </a:solidFill>
          <a:ln w="12700" cap="flat" cmpd="sng" algn="ctr">
            <a:noFill/>
            <a:prstDash val="solid"/>
            <a:miter lim="800000"/>
          </a:ln>
          <a:effectLst>
            <a:outerShdw blurRad="368300" dist="177800" dir="5400000" algn="t" rotWithShape="0">
              <a:srgbClr val="CEE0E6">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a:ln>
                <a:noFill/>
              </a:ln>
              <a:solidFill>
                <a:prstClr val="white"/>
              </a:solidFill>
              <a:effectLst/>
              <a:uLnTx/>
              <a:uFillTx/>
              <a:latin typeface="Roboto Bold"/>
              <a:ea typeface="思源黑体 CN Regular"/>
              <a:cs typeface="+mn-cs"/>
            </a:endParaRPr>
          </a:p>
        </p:txBody>
      </p:sp>
      <p:sp>
        <p:nvSpPr>
          <p:cNvPr id="22" name="文本框 21">
            <a:extLst>
              <a:ext uri="{FF2B5EF4-FFF2-40B4-BE49-F238E27FC236}">
                <a16:creationId xmlns:a16="http://schemas.microsoft.com/office/drawing/2014/main" id="{E1677903-49C1-4CC9-80BA-026FD5C8E419}"/>
              </a:ext>
            </a:extLst>
          </p:cNvPr>
          <p:cNvSpPr txBox="1"/>
          <p:nvPr/>
        </p:nvSpPr>
        <p:spPr>
          <a:xfrm>
            <a:off x="791481" y="5066430"/>
            <a:ext cx="73866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指令微调</a:t>
            </a:r>
            <a:endParaRPr lang="en-US" altLang="zh-CN" dirty="0">
              <a:latin typeface="微软雅黑" panose="020B0503020204020204" pitchFamily="34" charset="-122"/>
              <a:ea typeface="微软雅黑" panose="020B0503020204020204" pitchFamily="34" charset="-122"/>
            </a:endParaRPr>
          </a:p>
        </p:txBody>
      </p:sp>
      <p:sp>
        <p:nvSpPr>
          <p:cNvPr id="24" name="椭圆 23">
            <a:extLst>
              <a:ext uri="{FF2B5EF4-FFF2-40B4-BE49-F238E27FC236}">
                <a16:creationId xmlns:a16="http://schemas.microsoft.com/office/drawing/2014/main" id="{731D067A-06A2-4106-B967-BE6DD1E8C6FF}"/>
              </a:ext>
            </a:extLst>
          </p:cNvPr>
          <p:cNvSpPr/>
          <p:nvPr/>
        </p:nvSpPr>
        <p:spPr>
          <a:xfrm>
            <a:off x="1734038" y="2046035"/>
            <a:ext cx="926198" cy="926200"/>
          </a:xfrm>
          <a:prstGeom prst="ellipse">
            <a:avLst/>
          </a:prstGeom>
          <a:solidFill>
            <a:srgbClr val="FFCCCC"/>
          </a:solidFill>
          <a:ln w="12700" cap="flat" cmpd="sng" algn="ctr">
            <a:noFill/>
            <a:prstDash val="solid"/>
            <a:miter lim="800000"/>
          </a:ln>
          <a:effectLst>
            <a:outerShdw blurRad="368300" dist="177800" dir="5400000" algn="t" rotWithShape="0">
              <a:schemeClr val="accent2">
                <a:lumMod val="40000"/>
                <a:lumOff val="6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700" b="0" i="0" u="none" strike="noStrike" kern="1200" cap="none" spc="0" normalizeH="0" baseline="0" noProof="0">
              <a:ln>
                <a:noFill/>
              </a:ln>
              <a:solidFill>
                <a:prstClr val="white"/>
              </a:solidFill>
              <a:effectLst/>
              <a:uLnTx/>
              <a:uFillTx/>
              <a:latin typeface="Roboto Bold"/>
              <a:ea typeface="思源黑体 CN Regular"/>
              <a:cs typeface="+mn-cs"/>
            </a:endParaRPr>
          </a:p>
        </p:txBody>
      </p:sp>
      <p:sp>
        <p:nvSpPr>
          <p:cNvPr id="26" name="文本框 25">
            <a:extLst>
              <a:ext uri="{FF2B5EF4-FFF2-40B4-BE49-F238E27FC236}">
                <a16:creationId xmlns:a16="http://schemas.microsoft.com/office/drawing/2014/main" id="{CDDC4326-673A-4780-9BF6-2F8496694E1B}"/>
              </a:ext>
            </a:extLst>
          </p:cNvPr>
          <p:cNvSpPr txBox="1"/>
          <p:nvPr/>
        </p:nvSpPr>
        <p:spPr>
          <a:xfrm>
            <a:off x="1827804" y="2179839"/>
            <a:ext cx="738664" cy="646331"/>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dirty="0">
                <a:latin typeface="微软雅黑" panose="020B0503020204020204" pitchFamily="34" charset="-122"/>
                <a:ea typeface="微软雅黑" panose="020B0503020204020204" pitchFamily="34" charset="-122"/>
              </a:rPr>
              <a:t>检索增强</a:t>
            </a:r>
            <a:endParaRPr lang="en-US" altLang="zh-CN" dirty="0">
              <a:latin typeface="微软雅黑" panose="020B0503020204020204" pitchFamily="34" charset="-122"/>
              <a:ea typeface="微软雅黑" panose="020B0503020204020204" pitchFamily="34" charset="-122"/>
            </a:endParaRPr>
          </a:p>
        </p:txBody>
      </p:sp>
      <mc:AlternateContent xmlns:mc="http://schemas.openxmlformats.org/markup-compatibility/2006">
        <mc:Choice xmlns:pslz="http://schemas.microsoft.com/office/powerpoint/2016/slidezoom" Requires="pslz">
          <p:graphicFrame>
            <p:nvGraphicFramePr>
              <p:cNvPr id="4" name="幻灯片缩放定位 3">
                <a:extLst>
                  <a:ext uri="{FF2B5EF4-FFF2-40B4-BE49-F238E27FC236}">
                    <a16:creationId xmlns:a16="http://schemas.microsoft.com/office/drawing/2014/main" id="{56DF62A2-3429-4D20-B29C-AFC361076D4E}"/>
                  </a:ext>
                </a:extLst>
              </p:cNvPr>
              <p:cNvGraphicFramePr>
                <a:graphicFrameLocks noChangeAspect="1"/>
              </p:cNvGraphicFramePr>
              <p:nvPr>
                <p:extLst>
                  <p:ext uri="{D42A27DB-BD31-4B8C-83A1-F6EECF244321}">
                    <p14:modId xmlns:p14="http://schemas.microsoft.com/office/powerpoint/2010/main" val="3540628096"/>
                  </p:ext>
                </p:extLst>
              </p:nvPr>
            </p:nvGraphicFramePr>
            <p:xfrm>
              <a:off x="791480" y="1853737"/>
              <a:ext cx="729731" cy="1897529"/>
            </p:xfrm>
            <a:graphic>
              <a:graphicData uri="http://schemas.microsoft.com/office/powerpoint/2016/slidezoom">
                <pslz:sldZm>
                  <pslz:sldZmObj sldId="270" cId="510221067">
                    <pslz:zmPr id="{5B591824-8F8A-42C9-8B1D-F16D7117EEBC}" transitionDur="1000">
                      <p166:blipFill xmlns:p166="http://schemas.microsoft.com/office/powerpoint/2016/6/main">
                        <a:blip r:embed="rId4"/>
                        <a:stretch>
                          <a:fillRect/>
                        </a:stretch>
                      </p166:blipFill>
                      <p166:spPr xmlns:p166="http://schemas.microsoft.com/office/powerpoint/2016/6/main">
                        <a:xfrm>
                          <a:off x="0" y="0"/>
                          <a:ext cx="729731" cy="1897529"/>
                        </a:xfrm>
                        <a:prstGeom prst="rect">
                          <a:avLst/>
                        </a:prstGeom>
                        <a:ln w="3175">
                          <a:solidFill>
                            <a:prstClr val="ltGray"/>
                          </a:solidFill>
                        </a:ln>
                        <a:effectLst>
                          <a:softEdge rad="1270000"/>
                        </a:effectLst>
                      </p166:spPr>
                    </pslz:zmPr>
                  </pslz:sldZmObj>
                </pslz:sldZm>
              </a:graphicData>
            </a:graphic>
          </p:graphicFrame>
        </mc:Choice>
        <mc:Fallback>
          <p:pic>
            <p:nvPicPr>
              <p:cNvPr id="4" name="幻灯片缩放定位 3">
                <a:hlinkClick r:id="rId5" action="ppaction://hlinksldjump"/>
                <a:extLst>
                  <a:ext uri="{FF2B5EF4-FFF2-40B4-BE49-F238E27FC236}">
                    <a16:creationId xmlns:a16="http://schemas.microsoft.com/office/drawing/2014/main" id="{56DF62A2-3429-4D20-B29C-AFC361076D4E}"/>
                  </a:ext>
                </a:extLst>
              </p:cNvPr>
              <p:cNvPicPr>
                <a:picLocks noGrp="1" noRot="1" noChangeAspect="1" noMove="1" noResize="1" noEditPoints="1" noAdjustHandles="1" noChangeArrowheads="1" noChangeShapeType="1"/>
              </p:cNvPicPr>
              <p:nvPr/>
            </p:nvPicPr>
            <p:blipFill>
              <a:blip r:embed="rId4"/>
              <a:stretch>
                <a:fillRect/>
              </a:stretch>
            </p:blipFill>
            <p:spPr>
              <a:xfrm>
                <a:off x="791480" y="1853737"/>
                <a:ext cx="729731" cy="1897529"/>
              </a:xfrm>
              <a:prstGeom prst="rect">
                <a:avLst/>
              </a:prstGeom>
              <a:ln w="3175">
                <a:solidFill>
                  <a:prstClr val="ltGray"/>
                </a:solidFill>
              </a:ln>
              <a:effectLst>
                <a:softEdge rad="1270000"/>
              </a:effectLst>
            </p:spPr>
          </p:pic>
        </mc:Fallback>
      </mc:AlternateContent>
      <mc:AlternateContent xmlns:mc="http://schemas.openxmlformats.org/markup-compatibility/2006">
        <mc:Choice xmlns:pslz="http://schemas.microsoft.com/office/powerpoint/2016/slidezoom" Requires="pslz">
          <p:graphicFrame>
            <p:nvGraphicFramePr>
              <p:cNvPr id="27" name="幻灯片缩放定位 26">
                <a:extLst>
                  <a:ext uri="{FF2B5EF4-FFF2-40B4-BE49-F238E27FC236}">
                    <a16:creationId xmlns:a16="http://schemas.microsoft.com/office/drawing/2014/main" id="{31348A1C-3834-426E-834D-B5B4C9D5BA90}"/>
                  </a:ext>
                </a:extLst>
              </p:cNvPr>
              <p:cNvGraphicFramePr>
                <a:graphicFrameLocks noChangeAspect="1"/>
              </p:cNvGraphicFramePr>
              <p:nvPr>
                <p:extLst>
                  <p:ext uri="{D42A27DB-BD31-4B8C-83A1-F6EECF244321}">
                    <p14:modId xmlns:p14="http://schemas.microsoft.com/office/powerpoint/2010/main" val="2378009488"/>
                  </p:ext>
                </p:extLst>
              </p:nvPr>
            </p:nvGraphicFramePr>
            <p:xfrm>
              <a:off x="1714810" y="2046035"/>
              <a:ext cx="964651" cy="926200"/>
            </p:xfrm>
            <a:graphic>
              <a:graphicData uri="http://schemas.microsoft.com/office/powerpoint/2016/slidezoom">
                <pslz:sldZm>
                  <pslz:sldZmObj sldId="271" cId="13650025">
                    <pslz:zmPr id="{5DACDF22-8DE2-4DA9-ADFA-FA31B45DE345}" transitionDur="1000">
                      <p166:blipFill xmlns:p166="http://schemas.microsoft.com/office/powerpoint/2016/6/main">
                        <a:blip r:embed="rId6"/>
                        <a:stretch>
                          <a:fillRect/>
                        </a:stretch>
                      </p166:blipFill>
                      <p166:spPr xmlns:p166="http://schemas.microsoft.com/office/powerpoint/2016/6/main">
                        <a:xfrm>
                          <a:off x="0" y="0"/>
                          <a:ext cx="964651" cy="926200"/>
                        </a:xfrm>
                        <a:prstGeom prst="rect">
                          <a:avLst/>
                        </a:prstGeom>
                        <a:ln w="3175">
                          <a:solidFill>
                            <a:prstClr val="ltGray"/>
                          </a:solidFill>
                        </a:ln>
                        <a:effectLst>
                          <a:softEdge rad="1270000"/>
                        </a:effectLst>
                      </p166:spPr>
                    </pslz:zmPr>
                  </pslz:sldZmObj>
                </pslz:sldZm>
              </a:graphicData>
            </a:graphic>
          </p:graphicFrame>
        </mc:Choice>
        <mc:Fallback>
          <p:pic>
            <p:nvPicPr>
              <p:cNvPr id="27" name="幻灯片缩放定位 26">
                <a:hlinkClick r:id="rId7" action="ppaction://hlinksldjump"/>
                <a:extLst>
                  <a:ext uri="{FF2B5EF4-FFF2-40B4-BE49-F238E27FC236}">
                    <a16:creationId xmlns:a16="http://schemas.microsoft.com/office/drawing/2014/main" id="{31348A1C-3834-426E-834D-B5B4C9D5BA90}"/>
                  </a:ext>
                </a:extLst>
              </p:cNvPr>
              <p:cNvPicPr>
                <a:picLocks noGrp="1" noRot="1" noChangeAspect="1" noMove="1" noResize="1" noEditPoints="1" noAdjustHandles="1" noChangeArrowheads="1" noChangeShapeType="1"/>
              </p:cNvPicPr>
              <p:nvPr/>
            </p:nvPicPr>
            <p:blipFill>
              <a:blip r:embed="rId6"/>
              <a:stretch>
                <a:fillRect/>
              </a:stretch>
            </p:blipFill>
            <p:spPr>
              <a:xfrm>
                <a:off x="1714810" y="2046035"/>
                <a:ext cx="964651" cy="926200"/>
              </a:xfrm>
              <a:prstGeom prst="rect">
                <a:avLst/>
              </a:prstGeom>
              <a:ln w="3175">
                <a:solidFill>
                  <a:prstClr val="ltGray"/>
                </a:solidFill>
              </a:ln>
              <a:effectLst>
                <a:softEdge rad="1270000"/>
              </a:effectLst>
            </p:spPr>
          </p:pic>
        </mc:Fallback>
      </mc:AlternateContent>
    </p:spTree>
    <p:extLst>
      <p:ext uri="{BB962C8B-B14F-4D97-AF65-F5344CB8AC3E}">
        <p14:creationId xmlns:p14="http://schemas.microsoft.com/office/powerpoint/2010/main" val="13816385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CM3leon</a:t>
            </a:r>
            <a:endParaRPr lang="zh-CN" altLang="en-US" sz="24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8103EB71-6375-4D96-B3BE-968510CD3B64}"/>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14375" y="1479550"/>
            <a:ext cx="10763250" cy="4381500"/>
          </a:xfrm>
          <a:prstGeom prst="rect">
            <a:avLst/>
          </a:prstGeom>
        </p:spPr>
      </p:pic>
    </p:spTree>
    <p:extLst>
      <p:ext uri="{BB962C8B-B14F-4D97-AF65-F5344CB8AC3E}">
        <p14:creationId xmlns:p14="http://schemas.microsoft.com/office/powerpoint/2010/main" val="3891017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附录</a:t>
            </a:r>
            <a:r>
              <a:rPr lang="en-US" altLang="zh-CN" sz="2400" b="1" dirty="0">
                <a:latin typeface="微软雅黑" panose="020B0503020204020204" pitchFamily="34" charset="-122"/>
                <a:ea typeface="微软雅黑" panose="020B0503020204020204" pitchFamily="34" charset="-122"/>
              </a:rPr>
              <a:t>:VAE</a:t>
            </a:r>
            <a:endParaRPr lang="zh-CN" altLang="en-US" sz="2400" b="1"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D15E0680-D18F-41FC-8CC0-F15361CA8181}"/>
              </a:ext>
            </a:extLst>
          </p:cNvPr>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464940"/>
            <a:ext cx="12192000" cy="4450634"/>
          </a:xfrm>
          <a:prstGeom prst="rect">
            <a:avLst/>
          </a:prstGeom>
        </p:spPr>
      </p:pic>
    </p:spTree>
    <p:extLst>
      <p:ext uri="{BB962C8B-B14F-4D97-AF65-F5344CB8AC3E}">
        <p14:creationId xmlns:p14="http://schemas.microsoft.com/office/powerpoint/2010/main" val="32561301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附录</a:t>
            </a:r>
            <a:r>
              <a:rPr lang="en-US" altLang="zh-CN" sz="2400" b="1" dirty="0">
                <a:latin typeface="微软雅黑" panose="020B0503020204020204" pitchFamily="34" charset="-122"/>
                <a:ea typeface="微软雅黑" panose="020B0503020204020204" pitchFamily="34" charset="-122"/>
              </a:rPr>
              <a:t>:</a:t>
            </a:r>
            <a:r>
              <a:rPr lang="zh-CN" altLang="en-US" sz="2400" b="1" dirty="0">
                <a:latin typeface="微软雅黑" panose="020B0503020204020204" pitchFamily="34" charset="-122"/>
                <a:ea typeface="微软雅黑" panose="020B0503020204020204" pitchFamily="34" charset="-122"/>
              </a:rPr>
              <a:t>扩散过程</a:t>
            </a:r>
          </a:p>
        </p:txBody>
      </p:sp>
      <p:pic>
        <p:nvPicPr>
          <p:cNvPr id="7" name="图片 6">
            <a:extLst>
              <a:ext uri="{FF2B5EF4-FFF2-40B4-BE49-F238E27FC236}">
                <a16:creationId xmlns:a16="http://schemas.microsoft.com/office/drawing/2014/main" id="{242A011F-30EE-4D5F-82DA-251DAEAC4BC4}"/>
              </a:ext>
            </a:extLst>
          </p:cNvPr>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b="-9664"/>
          <a:stretch/>
        </p:blipFill>
        <p:spPr>
          <a:xfrm>
            <a:off x="0" y="1147622"/>
            <a:ext cx="12192000" cy="5710378"/>
          </a:xfrm>
          <a:prstGeom prst="rect">
            <a:avLst/>
          </a:prstGeom>
        </p:spPr>
      </p:pic>
    </p:spTree>
    <p:extLst>
      <p:ext uri="{BB962C8B-B14F-4D97-AF65-F5344CB8AC3E}">
        <p14:creationId xmlns:p14="http://schemas.microsoft.com/office/powerpoint/2010/main" val="85671253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7F5F3784-685F-4F80-BBC2-BDD919296556}"/>
              </a:ext>
            </a:extLst>
          </p:cNvPr>
          <p:cNvSpPr txBox="1"/>
          <p:nvPr/>
        </p:nvSpPr>
        <p:spPr>
          <a:xfrm>
            <a:off x="1089025" y="384175"/>
            <a:ext cx="6527800"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附录</a:t>
            </a:r>
            <a:r>
              <a:rPr lang="en-US" altLang="zh-CN" sz="2400" b="1" dirty="0">
                <a:latin typeface="微软雅黑" panose="020B0503020204020204" pitchFamily="34" charset="-122"/>
                <a:ea typeface="微软雅黑" panose="020B0503020204020204" pitchFamily="34" charset="-122"/>
              </a:rPr>
              <a:t>:Clip</a:t>
            </a:r>
            <a:endParaRPr lang="zh-CN" altLang="en-US" sz="2400" b="1"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F18ECBC5-F4C0-4D18-A83D-CB1161AC8C21}"/>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0" y="1694161"/>
            <a:ext cx="12192000" cy="4427621"/>
          </a:xfrm>
          <a:prstGeom prst="rect">
            <a:avLst/>
          </a:prstGeom>
        </p:spPr>
      </p:pic>
    </p:spTree>
    <p:extLst>
      <p:ext uri="{BB962C8B-B14F-4D97-AF65-F5344CB8AC3E}">
        <p14:creationId xmlns:p14="http://schemas.microsoft.com/office/powerpoint/2010/main" val="55527287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D-PA" val="v1.0.0"/>
</p:tagLst>
</file>

<file path=ppt/tags/tag10.xml><?xml version="1.0" encoding="utf-8"?>
<p:tagLst xmlns:a="http://schemas.openxmlformats.org/drawingml/2006/main" xmlns:r="http://schemas.openxmlformats.org/officeDocument/2006/relationships" xmlns:p="http://schemas.openxmlformats.org/presentationml/2006/main">
  <p:tag name="MD-PA" val="v1.0.0"/>
</p:tagLst>
</file>

<file path=ppt/tags/tag11.xml><?xml version="1.0" encoding="utf-8"?>
<p:tagLst xmlns:a="http://schemas.openxmlformats.org/drawingml/2006/main" xmlns:r="http://schemas.openxmlformats.org/officeDocument/2006/relationships" xmlns:p="http://schemas.openxmlformats.org/presentationml/2006/main">
  <p:tag name="MD-PA" val="v1.0.0"/>
</p:tagLst>
</file>

<file path=ppt/tags/tag12.xml><?xml version="1.0" encoding="utf-8"?>
<p:tagLst xmlns:a="http://schemas.openxmlformats.org/drawingml/2006/main" xmlns:r="http://schemas.openxmlformats.org/officeDocument/2006/relationships" xmlns:p="http://schemas.openxmlformats.org/presentationml/2006/main">
  <p:tag name="MD-PA" val="v1.0.0"/>
</p:tagLst>
</file>

<file path=ppt/tags/tag13.xml><?xml version="1.0" encoding="utf-8"?>
<p:tagLst xmlns:a="http://schemas.openxmlformats.org/drawingml/2006/main" xmlns:r="http://schemas.openxmlformats.org/officeDocument/2006/relationships" xmlns:p="http://schemas.openxmlformats.org/presentationml/2006/main">
  <p:tag name="MD-PA" val="v1.0.0"/>
</p:tagLst>
</file>

<file path=ppt/tags/tag14.xml><?xml version="1.0" encoding="utf-8"?>
<p:tagLst xmlns:a="http://schemas.openxmlformats.org/drawingml/2006/main" xmlns:r="http://schemas.openxmlformats.org/officeDocument/2006/relationships" xmlns:p="http://schemas.openxmlformats.org/presentationml/2006/main">
  <p:tag name="MD-PA" val="v1.0.0"/>
</p:tagLst>
</file>

<file path=ppt/tags/tag15.xml><?xml version="1.0" encoding="utf-8"?>
<p:tagLst xmlns:a="http://schemas.openxmlformats.org/drawingml/2006/main" xmlns:r="http://schemas.openxmlformats.org/officeDocument/2006/relationships" xmlns:p="http://schemas.openxmlformats.org/presentationml/2006/main">
  <p:tag name="MD-PA" val="v1.0.0"/>
</p:tagLst>
</file>

<file path=ppt/tags/tag16.xml><?xml version="1.0" encoding="utf-8"?>
<p:tagLst xmlns:a="http://schemas.openxmlformats.org/drawingml/2006/main" xmlns:r="http://schemas.openxmlformats.org/officeDocument/2006/relationships" xmlns:p="http://schemas.openxmlformats.org/presentationml/2006/main">
  <p:tag name="MD-PA" val="v1.0.0"/>
</p:tagLst>
</file>

<file path=ppt/tags/tag17.xml><?xml version="1.0" encoding="utf-8"?>
<p:tagLst xmlns:a="http://schemas.openxmlformats.org/drawingml/2006/main" xmlns:r="http://schemas.openxmlformats.org/officeDocument/2006/relationships" xmlns:p="http://schemas.openxmlformats.org/presentationml/2006/main">
  <p:tag name="MD-PA" val="v1.0.0"/>
</p:tagLst>
</file>

<file path=ppt/tags/tag18.xml><?xml version="1.0" encoding="utf-8"?>
<p:tagLst xmlns:a="http://schemas.openxmlformats.org/drawingml/2006/main" xmlns:r="http://schemas.openxmlformats.org/officeDocument/2006/relationships" xmlns:p="http://schemas.openxmlformats.org/presentationml/2006/main">
  <p:tag name="MD-PA" val="v1.0.0"/>
</p:tagLst>
</file>

<file path=ppt/tags/tag19.xml><?xml version="1.0" encoding="utf-8"?>
<p:tagLst xmlns:a="http://schemas.openxmlformats.org/drawingml/2006/main" xmlns:r="http://schemas.openxmlformats.org/officeDocument/2006/relationships" xmlns:p="http://schemas.openxmlformats.org/presentationml/2006/main">
  <p:tag name="MD-PA" val="v1.0.0"/>
</p:tagLst>
</file>

<file path=ppt/tags/tag2.xml><?xml version="1.0" encoding="utf-8"?>
<p:tagLst xmlns:a="http://schemas.openxmlformats.org/drawingml/2006/main" xmlns:r="http://schemas.openxmlformats.org/officeDocument/2006/relationships" xmlns:p="http://schemas.openxmlformats.org/presentationml/2006/main">
  <p:tag name="MD-PA" val="v1.0.0"/>
</p:tagLst>
</file>

<file path=ppt/tags/tag20.xml><?xml version="1.0" encoding="utf-8"?>
<p:tagLst xmlns:a="http://schemas.openxmlformats.org/drawingml/2006/main" xmlns:r="http://schemas.openxmlformats.org/officeDocument/2006/relationships" xmlns:p="http://schemas.openxmlformats.org/presentationml/2006/main">
  <p:tag name="MD-PA" val="v1.0.0"/>
</p:tagLst>
</file>

<file path=ppt/tags/tag21.xml><?xml version="1.0" encoding="utf-8"?>
<p:tagLst xmlns:a="http://schemas.openxmlformats.org/drawingml/2006/main" xmlns:r="http://schemas.openxmlformats.org/officeDocument/2006/relationships" xmlns:p="http://schemas.openxmlformats.org/presentationml/2006/main">
  <p:tag name="MD-PA" val="v1.0.0"/>
</p:tagLst>
</file>

<file path=ppt/tags/tag22.xml><?xml version="1.0" encoding="utf-8"?>
<p:tagLst xmlns:a="http://schemas.openxmlformats.org/drawingml/2006/main" xmlns:r="http://schemas.openxmlformats.org/officeDocument/2006/relationships" xmlns:p="http://schemas.openxmlformats.org/presentationml/2006/main">
  <p:tag name="MD-PA" val="v1.0.0"/>
</p:tagLst>
</file>

<file path=ppt/tags/tag23.xml><?xml version="1.0" encoding="utf-8"?>
<p:tagLst xmlns:a="http://schemas.openxmlformats.org/drawingml/2006/main" xmlns:r="http://schemas.openxmlformats.org/officeDocument/2006/relationships" xmlns:p="http://schemas.openxmlformats.org/presentationml/2006/main">
  <p:tag name="MD-PA" val="v1.0.0"/>
</p:tagLst>
</file>

<file path=ppt/tags/tag24.xml><?xml version="1.0" encoding="utf-8"?>
<p:tagLst xmlns:a="http://schemas.openxmlformats.org/drawingml/2006/main" xmlns:r="http://schemas.openxmlformats.org/officeDocument/2006/relationships" xmlns:p="http://schemas.openxmlformats.org/presentationml/2006/main">
  <p:tag name="MD-PA" val="v1.0.0"/>
</p:tagLst>
</file>

<file path=ppt/tags/tag25.xml><?xml version="1.0" encoding="utf-8"?>
<p:tagLst xmlns:a="http://schemas.openxmlformats.org/drawingml/2006/main" xmlns:r="http://schemas.openxmlformats.org/officeDocument/2006/relationships" xmlns:p="http://schemas.openxmlformats.org/presentationml/2006/main">
  <p:tag name="MD-PA" val="v1.0.0"/>
</p:tagLst>
</file>

<file path=ppt/tags/tag26.xml><?xml version="1.0" encoding="utf-8"?>
<p:tagLst xmlns:a="http://schemas.openxmlformats.org/drawingml/2006/main" xmlns:r="http://schemas.openxmlformats.org/officeDocument/2006/relationships" xmlns:p="http://schemas.openxmlformats.org/presentationml/2006/main">
  <p:tag name="MD-PA" val="v1.0.0"/>
</p:tagLst>
</file>

<file path=ppt/tags/tag3.xml><?xml version="1.0" encoding="utf-8"?>
<p:tagLst xmlns:a="http://schemas.openxmlformats.org/drawingml/2006/main" xmlns:r="http://schemas.openxmlformats.org/officeDocument/2006/relationships" xmlns:p="http://schemas.openxmlformats.org/presentationml/2006/main">
  <p:tag name="MD-PA" val="v1.0.0"/>
</p:tagLst>
</file>

<file path=ppt/tags/tag4.xml><?xml version="1.0" encoding="utf-8"?>
<p:tagLst xmlns:a="http://schemas.openxmlformats.org/drawingml/2006/main" xmlns:r="http://schemas.openxmlformats.org/officeDocument/2006/relationships" xmlns:p="http://schemas.openxmlformats.org/presentationml/2006/main">
  <p:tag name="MD-PA" val="v1.0.0"/>
</p:tagLst>
</file>

<file path=ppt/tags/tag5.xml><?xml version="1.0" encoding="utf-8"?>
<p:tagLst xmlns:a="http://schemas.openxmlformats.org/drawingml/2006/main" xmlns:r="http://schemas.openxmlformats.org/officeDocument/2006/relationships" xmlns:p="http://schemas.openxmlformats.org/presentationml/2006/main">
  <p:tag name="MD-PA" val="v1.0.0"/>
</p:tagLst>
</file>

<file path=ppt/tags/tag6.xml><?xml version="1.0" encoding="utf-8"?>
<p:tagLst xmlns:a="http://schemas.openxmlformats.org/drawingml/2006/main" xmlns:r="http://schemas.openxmlformats.org/officeDocument/2006/relationships" xmlns:p="http://schemas.openxmlformats.org/presentationml/2006/main">
  <p:tag name="MD-PA" val="v1.0.0"/>
</p:tagLst>
</file>

<file path=ppt/tags/tag7.xml><?xml version="1.0" encoding="utf-8"?>
<p:tagLst xmlns:a="http://schemas.openxmlformats.org/drawingml/2006/main" xmlns:r="http://schemas.openxmlformats.org/officeDocument/2006/relationships" xmlns:p="http://schemas.openxmlformats.org/presentationml/2006/main">
  <p:tag name="MD-PA" val="v1.0.0"/>
</p:tagLst>
</file>

<file path=ppt/tags/tag8.xml><?xml version="1.0" encoding="utf-8"?>
<p:tagLst xmlns:a="http://schemas.openxmlformats.org/drawingml/2006/main" xmlns:r="http://schemas.openxmlformats.org/officeDocument/2006/relationships" xmlns:p="http://schemas.openxmlformats.org/presentationml/2006/main">
  <p:tag name="MD-PA" val="v1.0.0"/>
</p:tagLst>
</file>

<file path=ppt/tags/tag9.xml><?xml version="1.0" encoding="utf-8"?>
<p:tagLst xmlns:a="http://schemas.openxmlformats.org/drawingml/2006/main" xmlns:r="http://schemas.openxmlformats.org/officeDocument/2006/relationships" xmlns:p="http://schemas.openxmlformats.org/presentationml/2006/main">
  <p:tag name="MD-PA" val="v1.0.0"/>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1253</TotalTime>
  <Words>1060</Words>
  <Application>Microsoft Office PowerPoint</Application>
  <PresentationFormat>宽屏</PresentationFormat>
  <Paragraphs>123</Paragraphs>
  <Slides>13</Slides>
  <Notes>13</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13</vt:i4>
      </vt:variant>
    </vt:vector>
  </HeadingPairs>
  <TitlesOfParts>
    <vt:vector size="21" baseType="lpstr">
      <vt:lpstr>-apple-system</vt:lpstr>
      <vt:lpstr>等线</vt:lpstr>
      <vt:lpstr>微软雅黑</vt:lpstr>
      <vt:lpstr>微软雅黑</vt:lpstr>
      <vt:lpstr>Arial</vt:lpstr>
      <vt:lpstr>Cambria Math</vt:lpstr>
      <vt:lpstr>Roboto Bold</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成扬</dc:creator>
  <cp:lastModifiedBy>成扬</cp:lastModifiedBy>
  <cp:revision>100</cp:revision>
  <dcterms:created xsi:type="dcterms:W3CDTF">2023-07-18T11:22:25Z</dcterms:created>
  <dcterms:modified xsi:type="dcterms:W3CDTF">2023-07-20T04:43:04Z</dcterms:modified>
</cp:coreProperties>
</file>